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59" r:id="rId4"/>
    <p:sldId id="346" r:id="rId5"/>
    <p:sldId id="566" r:id="rId6"/>
    <p:sldId id="567" r:id="rId7"/>
    <p:sldId id="816" r:id="rId8"/>
    <p:sldId id="260" r:id="rId9"/>
    <p:sldId id="561" r:id="rId10"/>
    <p:sldId id="560" r:id="rId11"/>
    <p:sldId id="559" r:id="rId12"/>
    <p:sldId id="558" r:id="rId13"/>
    <p:sldId id="557" r:id="rId14"/>
    <p:sldId id="556" r:id="rId15"/>
    <p:sldId id="562" r:id="rId16"/>
    <p:sldId id="563" r:id="rId17"/>
    <p:sldId id="564" r:id="rId18"/>
    <p:sldId id="565" r:id="rId19"/>
    <p:sldId id="1280" r:id="rId20"/>
    <p:sldId id="455" r:id="rId21"/>
    <p:sldId id="1282" r:id="rId22"/>
    <p:sldId id="1283" r:id="rId23"/>
    <p:sldId id="511" r:id="rId24"/>
    <p:sldId id="549" r:id="rId25"/>
    <p:sldId id="547" r:id="rId26"/>
    <p:sldId id="548" r:id="rId27"/>
    <p:sldId id="540" r:id="rId28"/>
    <p:sldId id="541" r:id="rId29"/>
    <p:sldId id="1285" r:id="rId30"/>
    <p:sldId id="460" r:id="rId31"/>
    <p:sldId id="472" r:id="rId32"/>
    <p:sldId id="52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BC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000"/>
    <p:restoredTop sz="94631"/>
  </p:normalViewPr>
  <p:slideViewPr>
    <p:cSldViewPr snapToGrid="0" snapToObjects="1">
      <p:cViewPr varScale="1">
        <p:scale>
          <a:sx n="64" d="100"/>
          <a:sy n="64" d="100"/>
        </p:scale>
        <p:origin x="168" y="1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jonathanreum/Google%20Drive/BKC%20qnm/crab%20numbers%20from%20SAF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149247441049199"/>
          <c:y val="4.4892774613038297E-2"/>
          <c:w val="0.60776218552966998"/>
          <c:h val="0.73664524467946302"/>
        </c:manualLayout>
      </c:layout>
      <c:scatterChart>
        <c:scatterStyle val="lineMarker"/>
        <c:varyColors val="0"/>
        <c:ser>
          <c:idx val="2"/>
          <c:order val="0"/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PIBKC!$C$3:$C$44</c:f>
              <c:numCache>
                <c:formatCode>General</c:formatCode>
                <c:ptCount val="42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  <c:pt idx="40">
                  <c:v>2015</c:v>
                </c:pt>
                <c:pt idx="41">
                  <c:v>2016</c:v>
                </c:pt>
              </c:numCache>
            </c:numRef>
          </c:xVal>
          <c:yVal>
            <c:numRef>
              <c:f>PIBKC!$E$3:$E$44</c:f>
              <c:numCache>
                <c:formatCode>#,##0</c:formatCode>
                <c:ptCount val="42"/>
                <c:pt idx="0">
                  <c:v>23279</c:v>
                </c:pt>
                <c:pt idx="1">
                  <c:v>15099</c:v>
                </c:pt>
                <c:pt idx="2">
                  <c:v>16450</c:v>
                </c:pt>
                <c:pt idx="3">
                  <c:v>12561</c:v>
                </c:pt>
                <c:pt idx="4">
                  <c:v>9418</c:v>
                </c:pt>
                <c:pt idx="5">
                  <c:v>9420</c:v>
                </c:pt>
                <c:pt idx="6">
                  <c:v>6414</c:v>
                </c:pt>
                <c:pt idx="7">
                  <c:v>4823</c:v>
                </c:pt>
                <c:pt idx="8">
                  <c:v>3644</c:v>
                </c:pt>
                <c:pt idx="9">
                  <c:v>1977</c:v>
                </c:pt>
                <c:pt idx="10" formatCode="General">
                  <c:v>983</c:v>
                </c:pt>
                <c:pt idx="11">
                  <c:v>1288</c:v>
                </c:pt>
                <c:pt idx="12">
                  <c:v>1441</c:v>
                </c:pt>
                <c:pt idx="13">
                  <c:v>1278</c:v>
                </c:pt>
                <c:pt idx="14">
                  <c:v>1430</c:v>
                </c:pt>
                <c:pt idx="15">
                  <c:v>2343</c:v>
                </c:pt>
                <c:pt idx="16">
                  <c:v>3440</c:v>
                </c:pt>
                <c:pt idx="17">
                  <c:v>3748</c:v>
                </c:pt>
                <c:pt idx="18">
                  <c:v>3888</c:v>
                </c:pt>
                <c:pt idx="19">
                  <c:v>3611</c:v>
                </c:pt>
                <c:pt idx="20">
                  <c:v>3877</c:v>
                </c:pt>
                <c:pt idx="21">
                  <c:v>3553</c:v>
                </c:pt>
                <c:pt idx="22">
                  <c:v>2773</c:v>
                </c:pt>
                <c:pt idx="23">
                  <c:v>2208</c:v>
                </c:pt>
                <c:pt idx="24">
                  <c:v>1775</c:v>
                </c:pt>
                <c:pt idx="25">
                  <c:v>1657</c:v>
                </c:pt>
                <c:pt idx="26">
                  <c:v>1141</c:v>
                </c:pt>
                <c:pt idx="27" formatCode="General">
                  <c:v>705</c:v>
                </c:pt>
                <c:pt idx="28" formatCode="General">
                  <c:v>494</c:v>
                </c:pt>
                <c:pt idx="29" formatCode="General">
                  <c:v>248</c:v>
                </c:pt>
                <c:pt idx="30" formatCode="General">
                  <c:v>238</c:v>
                </c:pt>
                <c:pt idx="31" formatCode="General">
                  <c:v>202</c:v>
                </c:pt>
                <c:pt idx="32" formatCode="General">
                  <c:v>206</c:v>
                </c:pt>
                <c:pt idx="33" formatCode="General">
                  <c:v>188</c:v>
                </c:pt>
                <c:pt idx="34" formatCode="General">
                  <c:v>265</c:v>
                </c:pt>
                <c:pt idx="35" formatCode="General">
                  <c:v>289</c:v>
                </c:pt>
                <c:pt idx="36" formatCode="General">
                  <c:v>336</c:v>
                </c:pt>
                <c:pt idx="37" formatCode="General">
                  <c:v>360</c:v>
                </c:pt>
                <c:pt idx="38" formatCode="General">
                  <c:v>311</c:v>
                </c:pt>
                <c:pt idx="39" formatCode="General">
                  <c:v>305</c:v>
                </c:pt>
                <c:pt idx="40" formatCode="General">
                  <c:v>361</c:v>
                </c:pt>
                <c:pt idx="41" formatCode="General">
                  <c:v>233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7B0-2F42-871A-3B093FEEAB4D}"/>
            </c:ext>
          </c:extLst>
        </c:ser>
        <c:ser>
          <c:idx val="4"/>
          <c:order val="1"/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PIBKC!$C$3:$C$44</c:f>
              <c:numCache>
                <c:formatCode>General</c:formatCode>
                <c:ptCount val="42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  <c:pt idx="40">
                  <c:v>2015</c:v>
                </c:pt>
                <c:pt idx="41">
                  <c:v>2016</c:v>
                </c:pt>
              </c:numCache>
            </c:numRef>
          </c:xVal>
          <c:yVal>
            <c:numRef>
              <c:f>PIBKC!$E$3:$E$44</c:f>
              <c:numCache>
                <c:formatCode>#,##0</c:formatCode>
                <c:ptCount val="42"/>
                <c:pt idx="0">
                  <c:v>23279</c:v>
                </c:pt>
                <c:pt idx="1">
                  <c:v>15099</c:v>
                </c:pt>
                <c:pt idx="2">
                  <c:v>16450</c:v>
                </c:pt>
                <c:pt idx="3">
                  <c:v>12561</c:v>
                </c:pt>
                <c:pt idx="4">
                  <c:v>9418</c:v>
                </c:pt>
                <c:pt idx="5">
                  <c:v>9420</c:v>
                </c:pt>
                <c:pt idx="6">
                  <c:v>6414</c:v>
                </c:pt>
                <c:pt idx="7">
                  <c:v>4823</c:v>
                </c:pt>
                <c:pt idx="8">
                  <c:v>3644</c:v>
                </c:pt>
                <c:pt idx="9">
                  <c:v>1977</c:v>
                </c:pt>
                <c:pt idx="10" formatCode="General">
                  <c:v>983</c:v>
                </c:pt>
                <c:pt idx="11">
                  <c:v>1288</c:v>
                </c:pt>
                <c:pt idx="12">
                  <c:v>1441</c:v>
                </c:pt>
                <c:pt idx="13">
                  <c:v>1278</c:v>
                </c:pt>
                <c:pt idx="14">
                  <c:v>1430</c:v>
                </c:pt>
                <c:pt idx="15">
                  <c:v>2343</c:v>
                </c:pt>
                <c:pt idx="16">
                  <c:v>3440</c:v>
                </c:pt>
                <c:pt idx="17">
                  <c:v>3748</c:v>
                </c:pt>
                <c:pt idx="18">
                  <c:v>3888</c:v>
                </c:pt>
                <c:pt idx="19">
                  <c:v>3611</c:v>
                </c:pt>
                <c:pt idx="20">
                  <c:v>3877</c:v>
                </c:pt>
                <c:pt idx="21">
                  <c:v>3553</c:v>
                </c:pt>
                <c:pt idx="22">
                  <c:v>2773</c:v>
                </c:pt>
                <c:pt idx="23">
                  <c:v>2208</c:v>
                </c:pt>
                <c:pt idx="24">
                  <c:v>1775</c:v>
                </c:pt>
                <c:pt idx="25">
                  <c:v>1657</c:v>
                </c:pt>
                <c:pt idx="26">
                  <c:v>1141</c:v>
                </c:pt>
                <c:pt idx="27" formatCode="General">
                  <c:v>705</c:v>
                </c:pt>
                <c:pt idx="28" formatCode="General">
                  <c:v>494</c:v>
                </c:pt>
                <c:pt idx="29" formatCode="General">
                  <c:v>248</c:v>
                </c:pt>
                <c:pt idx="30" formatCode="General">
                  <c:v>238</c:v>
                </c:pt>
                <c:pt idx="31" formatCode="General">
                  <c:v>202</c:v>
                </c:pt>
                <c:pt idx="32" formatCode="General">
                  <c:v>206</c:v>
                </c:pt>
                <c:pt idx="33" formatCode="General">
                  <c:v>188</c:v>
                </c:pt>
                <c:pt idx="34" formatCode="General">
                  <c:v>265</c:v>
                </c:pt>
                <c:pt idx="35" formatCode="General">
                  <c:v>289</c:v>
                </c:pt>
                <c:pt idx="36" formatCode="General">
                  <c:v>336</c:v>
                </c:pt>
                <c:pt idx="37" formatCode="General">
                  <c:v>360</c:v>
                </c:pt>
                <c:pt idx="38" formatCode="General">
                  <c:v>311</c:v>
                </c:pt>
                <c:pt idx="39" formatCode="General">
                  <c:v>305</c:v>
                </c:pt>
                <c:pt idx="40" formatCode="General">
                  <c:v>361</c:v>
                </c:pt>
                <c:pt idx="41" formatCode="General">
                  <c:v>233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7B0-2F42-871A-3B093FEEAB4D}"/>
            </c:ext>
          </c:extLst>
        </c:ser>
        <c:ser>
          <c:idx val="1"/>
          <c:order val="2"/>
          <c:spPr>
            <a:ln w="444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50800">
                <a:solidFill>
                  <a:schemeClr val="tx1"/>
                </a:solidFill>
              </a:ln>
              <a:effectLst/>
            </c:spPr>
          </c:marker>
          <c:xVal>
            <c:numRef>
              <c:f>PIBKC!$C$3:$C$44</c:f>
              <c:numCache>
                <c:formatCode>General</c:formatCode>
                <c:ptCount val="42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  <c:pt idx="40">
                  <c:v>2015</c:v>
                </c:pt>
                <c:pt idx="41">
                  <c:v>2016</c:v>
                </c:pt>
              </c:numCache>
            </c:numRef>
          </c:xVal>
          <c:yVal>
            <c:numRef>
              <c:f>PIBKC!$E$3:$E$44</c:f>
              <c:numCache>
                <c:formatCode>#,##0</c:formatCode>
                <c:ptCount val="42"/>
                <c:pt idx="0">
                  <c:v>23279</c:v>
                </c:pt>
                <c:pt idx="1">
                  <c:v>15099</c:v>
                </c:pt>
                <c:pt idx="2">
                  <c:v>16450</c:v>
                </c:pt>
                <c:pt idx="3">
                  <c:v>12561</c:v>
                </c:pt>
                <c:pt idx="4">
                  <c:v>9418</c:v>
                </c:pt>
                <c:pt idx="5">
                  <c:v>9420</c:v>
                </c:pt>
                <c:pt idx="6">
                  <c:v>6414</c:v>
                </c:pt>
                <c:pt idx="7">
                  <c:v>4823</c:v>
                </c:pt>
                <c:pt idx="8">
                  <c:v>3644</c:v>
                </c:pt>
                <c:pt idx="9">
                  <c:v>1977</c:v>
                </c:pt>
                <c:pt idx="10" formatCode="General">
                  <c:v>983</c:v>
                </c:pt>
                <c:pt idx="11">
                  <c:v>1288</c:v>
                </c:pt>
                <c:pt idx="12">
                  <c:v>1441</c:v>
                </c:pt>
                <c:pt idx="13">
                  <c:v>1278</c:v>
                </c:pt>
                <c:pt idx="14">
                  <c:v>1430</c:v>
                </c:pt>
                <c:pt idx="15">
                  <c:v>2343</c:v>
                </c:pt>
                <c:pt idx="16">
                  <c:v>3440</c:v>
                </c:pt>
                <c:pt idx="17">
                  <c:v>3748</c:v>
                </c:pt>
                <c:pt idx="18">
                  <c:v>3888</c:v>
                </c:pt>
                <c:pt idx="19">
                  <c:v>3611</c:v>
                </c:pt>
                <c:pt idx="20">
                  <c:v>3877</c:v>
                </c:pt>
                <c:pt idx="21">
                  <c:v>3553</c:v>
                </c:pt>
                <c:pt idx="22">
                  <c:v>2773</c:v>
                </c:pt>
                <c:pt idx="23">
                  <c:v>2208</c:v>
                </c:pt>
                <c:pt idx="24">
                  <c:v>1775</c:v>
                </c:pt>
                <c:pt idx="25">
                  <c:v>1657</c:v>
                </c:pt>
                <c:pt idx="26">
                  <c:v>1141</c:v>
                </c:pt>
                <c:pt idx="27" formatCode="General">
                  <c:v>705</c:v>
                </c:pt>
                <c:pt idx="28" formatCode="General">
                  <c:v>494</c:v>
                </c:pt>
                <c:pt idx="29" formatCode="General">
                  <c:v>248</c:v>
                </c:pt>
                <c:pt idx="30" formatCode="General">
                  <c:v>238</c:v>
                </c:pt>
                <c:pt idx="31" formatCode="General">
                  <c:v>202</c:v>
                </c:pt>
                <c:pt idx="32" formatCode="General">
                  <c:v>206</c:v>
                </c:pt>
                <c:pt idx="33" formatCode="General">
                  <c:v>188</c:v>
                </c:pt>
                <c:pt idx="34" formatCode="General">
                  <c:v>265</c:v>
                </c:pt>
                <c:pt idx="35" formatCode="General">
                  <c:v>289</c:v>
                </c:pt>
                <c:pt idx="36" formatCode="General">
                  <c:v>336</c:v>
                </c:pt>
                <c:pt idx="37" formatCode="General">
                  <c:v>360</c:v>
                </c:pt>
                <c:pt idx="38" formatCode="General">
                  <c:v>311</c:v>
                </c:pt>
                <c:pt idx="39" formatCode="General">
                  <c:v>305</c:v>
                </c:pt>
                <c:pt idx="40" formatCode="General">
                  <c:v>361</c:v>
                </c:pt>
                <c:pt idx="41" formatCode="General">
                  <c:v>233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7B0-2F42-871A-3B093FEEAB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86326624"/>
        <c:axId val="-386364832"/>
      </c:scatterChart>
      <c:scatterChart>
        <c:scatterStyle val="lineMarker"/>
        <c:varyColors val="0"/>
        <c:ser>
          <c:idx val="0"/>
          <c:order val="3"/>
          <c:spPr>
            <a:ln w="50800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PIBKC!$H$4:$H$47</c:f>
              <c:numCache>
                <c:formatCode>General</c:formatCode>
                <c:ptCount val="44"/>
                <c:pt idx="0">
                  <c:v>1973</c:v>
                </c:pt>
                <c:pt idx="1">
                  <c:v>1974</c:v>
                </c:pt>
                <c:pt idx="2">
                  <c:v>1975</c:v>
                </c:pt>
                <c:pt idx="3">
                  <c:v>1976</c:v>
                </c:pt>
                <c:pt idx="4">
                  <c:v>1977</c:v>
                </c:pt>
                <c:pt idx="5">
                  <c:v>1978</c:v>
                </c:pt>
                <c:pt idx="6">
                  <c:v>1979</c:v>
                </c:pt>
                <c:pt idx="7">
                  <c:v>1980</c:v>
                </c:pt>
                <c:pt idx="8">
                  <c:v>1981</c:v>
                </c:pt>
                <c:pt idx="9">
                  <c:v>1982</c:v>
                </c:pt>
                <c:pt idx="10">
                  <c:v>1983</c:v>
                </c:pt>
                <c:pt idx="11">
                  <c:v>1984</c:v>
                </c:pt>
                <c:pt idx="12">
                  <c:v>1985</c:v>
                </c:pt>
                <c:pt idx="13">
                  <c:v>1986</c:v>
                </c:pt>
                <c:pt idx="14">
                  <c:v>1987</c:v>
                </c:pt>
                <c:pt idx="15">
                  <c:v>1988</c:v>
                </c:pt>
                <c:pt idx="16">
                  <c:v>1989</c:v>
                </c:pt>
                <c:pt idx="17">
                  <c:v>1990</c:v>
                </c:pt>
                <c:pt idx="18">
                  <c:v>1991</c:v>
                </c:pt>
                <c:pt idx="19">
                  <c:v>1992</c:v>
                </c:pt>
                <c:pt idx="20">
                  <c:v>1993</c:v>
                </c:pt>
                <c:pt idx="21">
                  <c:v>1994</c:v>
                </c:pt>
                <c:pt idx="22">
                  <c:v>1995</c:v>
                </c:pt>
                <c:pt idx="23">
                  <c:v>1996</c:v>
                </c:pt>
                <c:pt idx="24">
                  <c:v>1997</c:v>
                </c:pt>
                <c:pt idx="25">
                  <c:v>1998</c:v>
                </c:pt>
                <c:pt idx="26">
                  <c:v>1999</c:v>
                </c:pt>
                <c:pt idx="27">
                  <c:v>2000</c:v>
                </c:pt>
                <c:pt idx="28">
                  <c:v>2001</c:v>
                </c:pt>
                <c:pt idx="29">
                  <c:v>2002</c:v>
                </c:pt>
                <c:pt idx="30">
                  <c:v>2003</c:v>
                </c:pt>
                <c:pt idx="31">
                  <c:v>2004</c:v>
                </c:pt>
                <c:pt idx="32">
                  <c:v>2005</c:v>
                </c:pt>
                <c:pt idx="33">
                  <c:v>2006</c:v>
                </c:pt>
                <c:pt idx="34">
                  <c:v>2007</c:v>
                </c:pt>
                <c:pt idx="35">
                  <c:v>2008</c:v>
                </c:pt>
                <c:pt idx="36">
                  <c:v>2009</c:v>
                </c:pt>
                <c:pt idx="37">
                  <c:v>2010</c:v>
                </c:pt>
                <c:pt idx="38">
                  <c:v>2011</c:v>
                </c:pt>
                <c:pt idx="39">
                  <c:v>2012</c:v>
                </c:pt>
                <c:pt idx="40">
                  <c:v>2013</c:v>
                </c:pt>
                <c:pt idx="41">
                  <c:v>2014</c:v>
                </c:pt>
                <c:pt idx="42">
                  <c:v>2015</c:v>
                </c:pt>
                <c:pt idx="43">
                  <c:v>2016</c:v>
                </c:pt>
              </c:numCache>
            </c:numRef>
          </c:xVal>
          <c:yVal>
            <c:numRef>
              <c:f>PIBKC!$J$4:$J$47</c:f>
              <c:numCache>
                <c:formatCode>#,##0</c:formatCode>
                <c:ptCount val="44"/>
                <c:pt idx="0" formatCode="General">
                  <c:v>579</c:v>
                </c:pt>
                <c:pt idx="1">
                  <c:v>3224</c:v>
                </c:pt>
                <c:pt idx="2">
                  <c:v>1104</c:v>
                </c:pt>
                <c:pt idx="3">
                  <c:v>2999</c:v>
                </c:pt>
                <c:pt idx="4">
                  <c:v>2929</c:v>
                </c:pt>
                <c:pt idx="5">
                  <c:v>2901</c:v>
                </c:pt>
                <c:pt idx="6">
                  <c:v>2719</c:v>
                </c:pt>
                <c:pt idx="7">
                  <c:v>4976</c:v>
                </c:pt>
                <c:pt idx="8">
                  <c:v>4119</c:v>
                </c:pt>
                <c:pt idx="9">
                  <c:v>1998</c:v>
                </c:pt>
                <c:pt idx="10" formatCode="General">
                  <c:v>995</c:v>
                </c:pt>
                <c:pt idx="11" formatCode="General">
                  <c:v>139</c:v>
                </c:pt>
                <c:pt idx="12" formatCode="General">
                  <c:v>240</c:v>
                </c:pt>
                <c:pt idx="13" formatCode="General">
                  <c:v>117</c:v>
                </c:pt>
                <c:pt idx="14" formatCode="General">
                  <c:v>318</c:v>
                </c:pt>
                <c:pt idx="15" formatCode="General">
                  <c:v>0</c:v>
                </c:pt>
                <c:pt idx="16" formatCode="General">
                  <c:v>0</c:v>
                </c:pt>
                <c:pt idx="17" formatCode="General">
                  <c:v>0</c:v>
                </c:pt>
                <c:pt idx="18" formatCode="General">
                  <c:v>0</c:v>
                </c:pt>
                <c:pt idx="19" formatCode="General">
                  <c:v>0</c:v>
                </c:pt>
                <c:pt idx="20" formatCode="General">
                  <c:v>0</c:v>
                </c:pt>
                <c:pt idx="21" formatCode="General">
                  <c:v>0</c:v>
                </c:pt>
                <c:pt idx="22" formatCode="General">
                  <c:v>628</c:v>
                </c:pt>
                <c:pt idx="23" formatCode="General">
                  <c:v>425</c:v>
                </c:pt>
                <c:pt idx="24" formatCode="General">
                  <c:v>232</c:v>
                </c:pt>
                <c:pt idx="25" formatCode="General">
                  <c:v>234</c:v>
                </c:pt>
                <c:pt idx="26" formatCode="General">
                  <c:v>0</c:v>
                </c:pt>
                <c:pt idx="27" formatCode="General">
                  <c:v>0</c:v>
                </c:pt>
                <c:pt idx="28" formatCode="General">
                  <c:v>0</c:v>
                </c:pt>
                <c:pt idx="29" formatCode="General">
                  <c:v>0</c:v>
                </c:pt>
                <c:pt idx="30" formatCode="General">
                  <c:v>0</c:v>
                </c:pt>
                <c:pt idx="31" formatCode="General">
                  <c:v>0</c:v>
                </c:pt>
                <c:pt idx="32" formatCode="General">
                  <c:v>0</c:v>
                </c:pt>
                <c:pt idx="33" formatCode="General">
                  <c:v>0</c:v>
                </c:pt>
                <c:pt idx="34" formatCode="General">
                  <c:v>0</c:v>
                </c:pt>
                <c:pt idx="35" formatCode="General">
                  <c:v>0</c:v>
                </c:pt>
                <c:pt idx="36" formatCode="General">
                  <c:v>0</c:v>
                </c:pt>
                <c:pt idx="37" formatCode="General">
                  <c:v>0</c:v>
                </c:pt>
                <c:pt idx="38" formatCode="General">
                  <c:v>0</c:v>
                </c:pt>
                <c:pt idx="39" formatCode="General">
                  <c:v>0</c:v>
                </c:pt>
                <c:pt idx="40" formatCode="General">
                  <c:v>0</c:v>
                </c:pt>
                <c:pt idx="41" formatCode="General">
                  <c:v>0</c:v>
                </c:pt>
                <c:pt idx="42" formatCode="General">
                  <c:v>0</c:v>
                </c:pt>
                <c:pt idx="43" formatCode="General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7B0-2F42-871A-3B093FEEAB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86344256"/>
        <c:axId val="-386348560"/>
      </c:scatterChart>
      <c:valAx>
        <c:axId val="-386326624"/>
        <c:scaling>
          <c:orientation val="minMax"/>
          <c:max val="2017"/>
          <c:min val="197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r>
                  <a:rPr lang="en-US" sz="2000" b="1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386364832"/>
        <c:crosses val="autoZero"/>
        <c:crossBetween val="midCat"/>
        <c:majorUnit val="10"/>
        <c:minorUnit val="10"/>
      </c:valAx>
      <c:valAx>
        <c:axId val="-3863648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r>
                  <a:rPr lang="en-US" sz="2000" b="1" baseline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Stock biomass (t) </a:t>
                </a:r>
                <a:endParaRPr lang="en-US" sz="2000"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pPr>
              <a:endParaRPr lang="en-US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386326624"/>
        <c:crosses val="autoZero"/>
        <c:crossBetween val="midCat"/>
      </c:valAx>
      <c:valAx>
        <c:axId val="-38634856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386344256"/>
        <c:crosses val="max"/>
        <c:crossBetween val="midCat"/>
      </c:valAx>
      <c:valAx>
        <c:axId val="-3863442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386348560"/>
        <c:crosses val="autoZero"/>
        <c:crossBetween val="midCat"/>
      </c:valAx>
      <c:spPr>
        <a:noFill/>
        <a:ln w="254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88720-5736-D94E-8AE1-E3070B0E716A}" type="datetimeFigureOut">
              <a:rPr lang="en-US" smtClean="0"/>
              <a:t>5/2/19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4C8C7-64E1-5143-9155-2E3E34DCD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11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1D4C7-BE4A-F340-B2F6-A18904A7C5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37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</a:t>
            </a:r>
            <a:r>
              <a:rPr lang="en-US" baseline="0" dirty="0"/>
              <a:t> was the value of the fishery? </a:t>
            </a:r>
          </a:p>
          <a:p>
            <a:r>
              <a:rPr lang="en-US" baseline="0" dirty="0"/>
              <a:t>It have strict by-catch limits in other fisheries.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1D4C7-BE4A-F340-B2F6-A18904A7C5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33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charset="0"/>
              <a:buChar char="•"/>
            </a:pPr>
            <a:r>
              <a:rPr lang="en-US" sz="1200" b="1" dirty="0"/>
              <a:t>Summarize knowledge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1200" b="1" dirty="0"/>
              <a:t>Communication tools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1200" b="1" dirty="0"/>
              <a:t>Qualitative predictions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1200" b="1" dirty="0"/>
              <a:t>Identify knowledge gaps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1200" b="1" dirty="0"/>
              <a:t>Set research objectives</a:t>
            </a:r>
          </a:p>
          <a:p>
            <a:pPr marL="457200" indent="-457200">
              <a:buFont typeface="Arial" charset="0"/>
              <a:buChar char="•"/>
            </a:pPr>
            <a:endParaRPr lang="en-US" sz="1200" b="1" dirty="0"/>
          </a:p>
          <a:p>
            <a:pPr marL="457200" indent="-457200">
              <a:buFont typeface="Arial" charset="0"/>
              <a:buChar char="•"/>
            </a:pPr>
            <a:endParaRPr lang="en-US" sz="12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1D4C7-BE4A-F340-B2F6-A18904A7C5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35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4FA8BCCF-59E3-0A4D-92B8-C07BC82557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F98AD956-0C6C-0A49-8BD7-1BA7651CEF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6125"/>
            <a:ext cx="6546850" cy="3683000"/>
          </a:xfrm>
          <a:ln cap="flat"/>
        </p:spPr>
      </p:sp>
    </p:spTree>
    <p:extLst>
      <p:ext uri="{BB962C8B-B14F-4D97-AF65-F5344CB8AC3E}">
        <p14:creationId xmlns:p14="http://schemas.microsoft.com/office/powerpoint/2010/main" val="756508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Name</a:t>
            </a:r>
            <a:r>
              <a:rPr lang="en-US" baseline="0" dirty="0"/>
              <a:t> da peoples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1D4C7-BE4A-F340-B2F6-A18904A7C5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57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1D4C7-BE4A-F340-B2F6-A18904A7C57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81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1D4C7-BE4A-F340-B2F6-A18904A7C57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59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7BBE4-1A53-BE40-ABED-5031FBBDB2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F8D646-3725-284D-911C-2EC2624C2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9CCC6-1CC5-EA43-B09F-A763A9395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D67D9-8064-8447-9350-213EAF8009CD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46154-70EA-D049-B1D7-E6CCB6C43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B8113-E4C5-074D-862E-AD956268F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2E1F3-E673-664E-A6C2-52D0D93D0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92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A6902-C480-5048-A7FE-04C553B26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795FEF-D4D7-6D48-B152-A59CA38C03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4F9E3-B59F-474D-8F0E-52F09E2AC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D67D9-8064-8447-9350-213EAF8009CD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E5792-6146-4346-9394-702499E74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BCFC5-3DFF-8048-8204-9E90B9DE7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2E1F3-E673-664E-A6C2-52D0D93D0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48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A8366-2A07-4C45-A7E8-C3B523F870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73A12D-2B00-9748-ADC7-AE7AC295EC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64849-3EC2-7A49-8798-ED7E05D1F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D67D9-8064-8447-9350-213EAF8009CD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5322-A727-C144-B4A0-B3AC051F7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CD055-2F43-D74C-BBED-8DBFC8E46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2E1F3-E673-664E-A6C2-52D0D93D0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31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490134" y="609600"/>
            <a:ext cx="9211733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309517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458DB-78F8-154C-88EA-0E3C31CA9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BD449-77E2-3344-A86B-2548E44E6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FBAD7-06F4-5E41-BDA4-83EB46DBC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D67D9-8064-8447-9350-213EAF8009CD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5E952-16AE-5A49-A369-20C5AF502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77C17-3F04-8D40-9960-C99C2406D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2E1F3-E673-664E-A6C2-52D0D93D0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96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A9244-43E3-0C48-BD07-FB855084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A21C2-3A49-E246-83A2-3C681D5F5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4F407-D0A9-8A49-BA87-8E7D43AA8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D67D9-8064-8447-9350-213EAF8009CD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F825A-93D2-1249-9624-F543542FD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EEFD7-0675-9449-9132-42DA87E9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2E1F3-E673-664E-A6C2-52D0D93D0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471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BE36E-59AD-BD47-836E-6C6DFF336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99175-02F8-A344-A7F1-E7073DB18F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F9C9DE-F231-0E41-9007-FA7776175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8276-7849-3E46-AAB7-BCF5CF777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D67D9-8064-8447-9350-213EAF8009CD}" type="datetimeFigureOut">
              <a:rPr lang="en-US" smtClean="0"/>
              <a:t>5/2/19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6A163-EBF7-E94A-9260-EB950751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BD6E6-CC49-6D41-83E5-B338B323D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2E1F3-E673-664E-A6C2-52D0D93D0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391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DA720-6011-9D43-AA5C-970E26DC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768E0-83F3-3F4A-AAC3-CB5BF80CC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825248-859A-294A-AF51-FAC8E47F01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8B479E-9775-F54B-8866-F74467BE08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29ADFB-2D8D-D04C-B9DA-F390576F2B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8ACA18-7018-9946-94E7-7AA082B60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D67D9-8064-8447-9350-213EAF8009CD}" type="datetimeFigureOut">
              <a:rPr lang="en-US" smtClean="0"/>
              <a:t>5/2/19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5CAC64-772D-C345-9316-C3C40BAA7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ADD6A9-4082-7142-9C33-332107547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2E1F3-E673-664E-A6C2-52D0D93D0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77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FE701-9CF2-2D4B-A14B-B29D6263D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8B49A7-F3F9-9049-A91F-0D84BFC4E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D67D9-8064-8447-9350-213EAF8009CD}" type="datetimeFigureOut">
              <a:rPr lang="en-US" smtClean="0"/>
              <a:t>5/2/19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72FC88-C8A6-DF4F-80D5-95132956F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A5EA0C-433A-5745-BDDF-9EFF30DBB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2E1F3-E673-664E-A6C2-52D0D93D0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16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E635BF-E237-004E-8D14-126B26C6E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D67D9-8064-8447-9350-213EAF8009CD}" type="datetimeFigureOut">
              <a:rPr lang="en-US" smtClean="0"/>
              <a:t>5/2/19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28F02F-CB2C-EF43-991F-291AF72AF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3C883-1D66-D042-B6EB-01B6552DF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2E1F3-E673-664E-A6C2-52D0D93D0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75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B85E0-3B01-8949-8D45-B9C235541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4B3EE-5293-804C-BF0D-CC6BF8601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552FBF-7081-C540-8512-3B0DF79F35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25D39E-CCE7-A345-AE0B-B14B5029B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D67D9-8064-8447-9350-213EAF8009CD}" type="datetimeFigureOut">
              <a:rPr lang="en-US" smtClean="0"/>
              <a:t>5/2/19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2AE73-6B5E-EE4D-B60A-874524686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F0FC2-E952-824A-A241-B331BF7E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2E1F3-E673-664E-A6C2-52D0D93D0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1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0256D-99B3-7641-AA09-3CC39B8A9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3C033A-E9AE-D74C-88B4-C0A25C988D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064C55-853C-EA46-AC8F-B9F2AF39B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52C69A-D3D7-B14D-9BC2-2471FC7AC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D67D9-8064-8447-9350-213EAF8009CD}" type="datetimeFigureOut">
              <a:rPr lang="en-US" smtClean="0"/>
              <a:t>5/2/19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21837-1917-6849-A2B5-07C44FBC7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A1C4D-EDDD-7941-A4D2-2D5F6394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2E1F3-E673-664E-A6C2-52D0D93D0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75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087DC7-2AF0-8347-91CC-994084C8D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62E2C-CAE1-8B4F-B516-A3CFDE392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61C7C-7B64-8246-822A-20E09A1BAD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D67D9-8064-8447-9350-213EAF8009CD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79F97-E9D9-0942-9998-5AAFAFE87D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E739A-8BA4-D74E-95A9-758808F78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2E1F3-E673-664E-A6C2-52D0D93D0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0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15.tiff"/><Relationship Id="rId7" Type="http://schemas.openxmlformats.org/officeDocument/2006/relationships/image" Target="../media/image4.tif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6.tiff"/><Relationship Id="rId10" Type="http://schemas.openxmlformats.org/officeDocument/2006/relationships/image" Target="../media/image7.tiff"/><Relationship Id="rId4" Type="http://schemas.openxmlformats.org/officeDocument/2006/relationships/image" Target="../media/image16.tiff"/><Relationship Id="rId9" Type="http://schemas.openxmlformats.org/officeDocument/2006/relationships/image" Target="../media/image18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7.tiff"/><Relationship Id="rId7" Type="http://schemas.openxmlformats.org/officeDocument/2006/relationships/image" Target="../media/image17.tif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16.tiff"/><Relationship Id="rId10" Type="http://schemas.openxmlformats.org/officeDocument/2006/relationships/image" Target="../media/image18.tiff"/><Relationship Id="rId4" Type="http://schemas.openxmlformats.org/officeDocument/2006/relationships/image" Target="../media/image15.tiff"/><Relationship Id="rId9" Type="http://schemas.openxmlformats.org/officeDocument/2006/relationships/image" Target="../media/image5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15.tiff"/><Relationship Id="rId7" Type="http://schemas.openxmlformats.org/officeDocument/2006/relationships/image" Target="../media/image4.tif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6.tiff"/><Relationship Id="rId10" Type="http://schemas.openxmlformats.org/officeDocument/2006/relationships/image" Target="../media/image7.tiff"/><Relationship Id="rId4" Type="http://schemas.openxmlformats.org/officeDocument/2006/relationships/image" Target="../media/image16.tiff"/><Relationship Id="rId9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6.tiff"/><Relationship Id="rId7" Type="http://schemas.openxmlformats.org/officeDocument/2006/relationships/image" Target="../media/image5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17.tiff"/><Relationship Id="rId10" Type="http://schemas.openxmlformats.org/officeDocument/2006/relationships/image" Target="../media/image21.jpg"/><Relationship Id="rId4" Type="http://schemas.openxmlformats.org/officeDocument/2006/relationships/image" Target="../media/image6.tiff"/><Relationship Id="rId9" Type="http://schemas.openxmlformats.org/officeDocument/2006/relationships/image" Target="../media/image7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6.tiff"/><Relationship Id="rId7" Type="http://schemas.openxmlformats.org/officeDocument/2006/relationships/image" Target="../media/image5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17.tiff"/><Relationship Id="rId4" Type="http://schemas.openxmlformats.org/officeDocument/2006/relationships/image" Target="../media/image6.tiff"/><Relationship Id="rId9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6.tiff"/><Relationship Id="rId7" Type="http://schemas.openxmlformats.org/officeDocument/2006/relationships/image" Target="../media/image5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17.tiff"/><Relationship Id="rId4" Type="http://schemas.openxmlformats.org/officeDocument/2006/relationships/image" Target="../media/image6.tiff"/><Relationship Id="rId9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6.tiff"/><Relationship Id="rId7" Type="http://schemas.openxmlformats.org/officeDocument/2006/relationships/image" Target="../media/image5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17.tiff"/><Relationship Id="rId4" Type="http://schemas.openxmlformats.org/officeDocument/2006/relationships/image" Target="../media/image6.tiff"/><Relationship Id="rId9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17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5.tiff"/><Relationship Id="rId4" Type="http://schemas.openxmlformats.org/officeDocument/2006/relationships/image" Target="../media/image6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4.tiff"/><Relationship Id="rId7" Type="http://schemas.openxmlformats.org/officeDocument/2006/relationships/image" Target="../media/image17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5.tiff"/><Relationship Id="rId4" Type="http://schemas.openxmlformats.org/officeDocument/2006/relationships/image" Target="../media/image6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15.tiff"/><Relationship Id="rId7" Type="http://schemas.openxmlformats.org/officeDocument/2006/relationships/image" Target="../media/image4.tif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6.tiff"/><Relationship Id="rId10" Type="http://schemas.openxmlformats.org/officeDocument/2006/relationships/image" Target="../media/image7.tiff"/><Relationship Id="rId4" Type="http://schemas.openxmlformats.org/officeDocument/2006/relationships/image" Target="../media/image16.tiff"/><Relationship Id="rId9" Type="http://schemas.openxmlformats.org/officeDocument/2006/relationships/image" Target="../media/image18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15.tiff"/><Relationship Id="rId7" Type="http://schemas.openxmlformats.org/officeDocument/2006/relationships/image" Target="../media/image4.tif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6.tiff"/><Relationship Id="rId10" Type="http://schemas.openxmlformats.org/officeDocument/2006/relationships/image" Target="../media/image7.tiff"/><Relationship Id="rId4" Type="http://schemas.openxmlformats.org/officeDocument/2006/relationships/image" Target="../media/image16.tiff"/><Relationship Id="rId9" Type="http://schemas.openxmlformats.org/officeDocument/2006/relationships/image" Target="../media/image18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tiff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15.tiff"/><Relationship Id="rId7" Type="http://schemas.openxmlformats.org/officeDocument/2006/relationships/image" Target="../media/image4.tif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6.tiff"/><Relationship Id="rId10" Type="http://schemas.openxmlformats.org/officeDocument/2006/relationships/image" Target="../media/image7.tiff"/><Relationship Id="rId4" Type="http://schemas.openxmlformats.org/officeDocument/2006/relationships/image" Target="../media/image16.tiff"/><Relationship Id="rId9" Type="http://schemas.openxmlformats.org/officeDocument/2006/relationships/image" Target="../media/image18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r="26264"/>
          <a:stretch/>
        </p:blipFill>
        <p:spPr>
          <a:xfrm>
            <a:off x="164593" y="599877"/>
            <a:ext cx="5413248" cy="5506077"/>
          </a:xfrm>
          <a:prstGeom prst="rect">
            <a:avLst/>
          </a:prstGeom>
          <a:ln w="76200">
            <a:noFill/>
          </a:ln>
        </p:spPr>
      </p:pic>
      <p:sp>
        <p:nvSpPr>
          <p:cNvPr id="4" name="Rectangle 3"/>
          <p:cNvSpPr/>
          <p:nvPr/>
        </p:nvSpPr>
        <p:spPr>
          <a:xfrm>
            <a:off x="5794482" y="599877"/>
            <a:ext cx="60455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A qualitative modeling approach to assess the potential effects of </a:t>
            </a:r>
            <a:r>
              <a:rPr lang="en-US" sz="2800" b="1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management</a:t>
            </a: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 interventions and environmental change on Pribilof Islands blue king crab </a:t>
            </a:r>
          </a:p>
          <a:p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2800" b="1" i="1" dirty="0" err="1">
                <a:latin typeface="Arial" charset="0"/>
                <a:ea typeface="Arial" charset="0"/>
                <a:cs typeface="Arial" charset="0"/>
              </a:rPr>
              <a:t>Paralithodes</a:t>
            </a:r>
            <a:r>
              <a:rPr lang="en-US" sz="2800" b="1" i="1" dirty="0">
                <a:latin typeface="Arial" charset="0"/>
                <a:ea typeface="Arial" charset="0"/>
                <a:cs typeface="Arial" charset="0"/>
              </a:rPr>
              <a:t> platypus</a:t>
            </a: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4482" y="3697712"/>
            <a:ext cx="63975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Jonathan Reum</a:t>
            </a:r>
            <a:r>
              <a:rPr lang="en-US" sz="2800" b="1" baseline="30000" dirty="0"/>
              <a:t>1,2</a:t>
            </a:r>
            <a:r>
              <a:rPr lang="en-US" sz="2800" b="1" dirty="0"/>
              <a:t>, </a:t>
            </a:r>
            <a:r>
              <a:rPr lang="en-US" sz="2800" dirty="0"/>
              <a:t>P. Sean McDonald</a:t>
            </a:r>
            <a:r>
              <a:rPr lang="en-US" sz="2800" b="1" baseline="30000" dirty="0"/>
              <a:t>1</a:t>
            </a:r>
            <a:r>
              <a:rPr lang="en-US" sz="2800" b="1" dirty="0"/>
              <a:t>, </a:t>
            </a:r>
            <a:r>
              <a:rPr lang="en-US" sz="2800" dirty="0"/>
              <a:t>Kirstin Holsman</a:t>
            </a:r>
            <a:r>
              <a:rPr lang="en-US" sz="2800" b="1" baseline="30000" dirty="0"/>
              <a:t>2</a:t>
            </a:r>
            <a:r>
              <a:rPr lang="en-US" sz="2800" b="1" dirty="0"/>
              <a:t>,</a:t>
            </a:r>
            <a:r>
              <a:rPr lang="en-US" sz="2800" dirty="0"/>
              <a:t> Chris Long</a:t>
            </a:r>
            <a:r>
              <a:rPr lang="en-US" sz="2800" b="1" baseline="30000" dirty="0"/>
              <a:t>2</a:t>
            </a:r>
            <a:r>
              <a:rPr lang="en-US" sz="2800" b="1" dirty="0"/>
              <a:t>, </a:t>
            </a:r>
          </a:p>
          <a:p>
            <a:r>
              <a:rPr lang="en-US" sz="2800" dirty="0"/>
              <a:t>Janet Armstrong</a:t>
            </a:r>
            <a:r>
              <a:rPr lang="en-US" sz="2800" b="1" baseline="30000" dirty="0"/>
              <a:t>1</a:t>
            </a:r>
            <a:r>
              <a:rPr lang="en-US" sz="2800" dirty="0"/>
              <a:t>, David Armstrong</a:t>
            </a:r>
            <a:r>
              <a:rPr lang="en-US" sz="2800" b="1" baseline="30000" dirty="0"/>
              <a:t>1</a:t>
            </a:r>
            <a:endParaRPr lang="en-US" sz="2800" dirty="0"/>
          </a:p>
          <a:p>
            <a:endParaRPr lang="en-US" sz="2400" b="1" baseline="30000" dirty="0"/>
          </a:p>
          <a:p>
            <a:r>
              <a:rPr lang="en-US" sz="2000" baseline="30000" dirty="0"/>
              <a:t>1</a:t>
            </a:r>
            <a:r>
              <a:rPr lang="en-US" sz="2000" dirty="0"/>
              <a:t>University of Washington</a:t>
            </a:r>
          </a:p>
          <a:p>
            <a:r>
              <a:rPr lang="en-US" sz="2000" baseline="30000" dirty="0"/>
              <a:t>2</a:t>
            </a:r>
            <a:r>
              <a:rPr lang="en-US" sz="2000" dirty="0"/>
              <a:t>NOAA</a:t>
            </a:r>
          </a:p>
          <a:p>
            <a:r>
              <a:rPr lang="en-US" sz="2000" dirty="0"/>
              <a:t>email: </a:t>
            </a:r>
            <a:r>
              <a:rPr lang="en-US" sz="2000" dirty="0" err="1"/>
              <a:t>reumj@uw.edu</a:t>
            </a:r>
            <a:r>
              <a:rPr lang="en-US" sz="2000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5057" y="6488668"/>
            <a:ext cx="3091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Photo credit: Alaska Sea Grant</a:t>
            </a:r>
          </a:p>
        </p:txBody>
      </p:sp>
    </p:spTree>
    <p:extLst>
      <p:ext uri="{BB962C8B-B14F-4D97-AF65-F5344CB8AC3E}">
        <p14:creationId xmlns:p14="http://schemas.microsoft.com/office/powerpoint/2010/main" val="4273655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630EB24C-DCBD-2E49-8CF9-6BB0AA143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2255" r="51133" b="30755"/>
          <a:stretch/>
        </p:blipFill>
        <p:spPr>
          <a:xfrm>
            <a:off x="611944" y="1364567"/>
            <a:ext cx="6788532" cy="4222292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6FB5FF-3CA5-1943-A06C-28AD59907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891422">
            <a:off x="2493513" y="2698630"/>
            <a:ext cx="777955" cy="5737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885EA2-86CF-4647-88B2-77A80E7975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891422">
            <a:off x="4329160" y="2798061"/>
            <a:ext cx="399214" cy="2944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74A5CC-A12E-7C42-9D7D-7C6D4C7993C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57659">
            <a:off x="5779271" y="2736384"/>
            <a:ext cx="412469" cy="417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509673-370A-DF41-8DF7-3C3FC4C0FFF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891422">
            <a:off x="367061" y="2525265"/>
            <a:ext cx="1139005" cy="840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3F22C6-2FD0-624A-9EDB-C32EF216106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57659">
            <a:off x="5879098" y="2546615"/>
            <a:ext cx="412469" cy="4177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E47977-27F8-994A-901B-B3A9823A89B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57659">
            <a:off x="5931671" y="2888784"/>
            <a:ext cx="412469" cy="4177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D7957B-0DCB-504C-8D20-5C72624BF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547542">
            <a:off x="2498426" y="3893179"/>
            <a:ext cx="777955" cy="5737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C24D14-0402-2E4D-BEFC-1EBA29D61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017344">
            <a:off x="4304189" y="4032840"/>
            <a:ext cx="399214" cy="2944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5E5FE86-33C3-8E43-AC01-C16DC12697C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57659">
            <a:off x="5726698" y="3924600"/>
            <a:ext cx="412469" cy="4177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90411A-50A5-874A-B2AF-2C20D39F4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683743">
            <a:off x="455569" y="3760043"/>
            <a:ext cx="1139005" cy="8400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634A958-6B89-284C-BAB1-5E08E0C51B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57659">
            <a:off x="5826525" y="3734831"/>
            <a:ext cx="412469" cy="4177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D47106-E609-A749-9F3E-74F22DC42AD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57659">
            <a:off x="5879098" y="4077000"/>
            <a:ext cx="412469" cy="41777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5E156A3-AD76-7E45-AFF9-7166F19A3A88}"/>
              </a:ext>
            </a:extLst>
          </p:cNvPr>
          <p:cNvGrpSpPr/>
          <p:nvPr/>
        </p:nvGrpSpPr>
        <p:grpSpPr>
          <a:xfrm>
            <a:off x="138873" y="18085"/>
            <a:ext cx="3490583" cy="703776"/>
            <a:chOff x="976052" y="0"/>
            <a:chExt cx="3490583" cy="703776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2817BF2-E75A-134A-ACDA-45F7F15F5402}"/>
                </a:ext>
              </a:extLst>
            </p:cNvPr>
            <p:cNvCxnSpPr/>
            <p:nvPr/>
          </p:nvCxnSpPr>
          <p:spPr>
            <a:xfrm>
              <a:off x="3662776" y="200055"/>
              <a:ext cx="803859" cy="0"/>
            </a:xfrm>
            <a:prstGeom prst="straightConnector1">
              <a:avLst/>
            </a:prstGeom>
            <a:ln w="571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3F96635-4E6D-624A-84AD-90B934C07ECE}"/>
                </a:ext>
              </a:extLst>
            </p:cNvPr>
            <p:cNvSpPr txBox="1"/>
            <p:nvPr/>
          </p:nvSpPr>
          <p:spPr>
            <a:xfrm>
              <a:off x="991668" y="0"/>
              <a:ext cx="25158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Gives a positive effect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AF588CB-AC9F-304F-A58A-1D819D0A2CD1}"/>
                </a:ext>
              </a:extLst>
            </p:cNvPr>
            <p:cNvCxnSpPr/>
            <p:nvPr/>
          </p:nvCxnSpPr>
          <p:spPr>
            <a:xfrm>
              <a:off x="3661712" y="503721"/>
              <a:ext cx="664346" cy="0"/>
            </a:xfrm>
            <a:prstGeom prst="straightConnector1">
              <a:avLst/>
            </a:prstGeom>
            <a:ln w="57150"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433485E-7BCE-914F-846E-C78DD816C50E}"/>
                </a:ext>
              </a:extLst>
            </p:cNvPr>
            <p:cNvSpPr txBox="1"/>
            <p:nvPr/>
          </p:nvSpPr>
          <p:spPr>
            <a:xfrm>
              <a:off x="976052" y="303666"/>
              <a:ext cx="25845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Gives </a:t>
              </a:r>
              <a:r>
                <a:rPr lang="en-US" sz="2000" b="1"/>
                <a:t>a negative </a:t>
              </a:r>
              <a:r>
                <a:rPr lang="en-US" sz="2000" b="1" dirty="0"/>
                <a:t>effect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5222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9B61F2DB-233C-7E43-85B7-C60CFE144B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03" t="20110" r="50211" b="31020"/>
          <a:stretch/>
        </p:blipFill>
        <p:spPr>
          <a:xfrm>
            <a:off x="1264545" y="1157286"/>
            <a:ext cx="6289956" cy="44295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8D66EA-257B-CE4F-B187-860D4E09F5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891422">
            <a:off x="367061" y="2525265"/>
            <a:ext cx="1139005" cy="8400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FF5371-1E48-EC47-A579-3DC2BDA4D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683743">
            <a:off x="455569" y="3760043"/>
            <a:ext cx="1139005" cy="8400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96BF589-9D30-EB40-8DA3-64E82FD7AC7B}"/>
              </a:ext>
            </a:extLst>
          </p:cNvPr>
          <p:cNvGrpSpPr/>
          <p:nvPr/>
        </p:nvGrpSpPr>
        <p:grpSpPr>
          <a:xfrm>
            <a:off x="138873" y="18085"/>
            <a:ext cx="3490583" cy="703776"/>
            <a:chOff x="976052" y="0"/>
            <a:chExt cx="3490583" cy="703776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36A6D6D-BB44-124B-B10B-8B13C6ADD07E}"/>
                </a:ext>
              </a:extLst>
            </p:cNvPr>
            <p:cNvCxnSpPr/>
            <p:nvPr/>
          </p:nvCxnSpPr>
          <p:spPr>
            <a:xfrm>
              <a:off x="3662776" y="200055"/>
              <a:ext cx="803859" cy="0"/>
            </a:xfrm>
            <a:prstGeom prst="straightConnector1">
              <a:avLst/>
            </a:prstGeom>
            <a:ln w="571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F54A7D-93DC-F946-B516-C05D909800C2}"/>
                </a:ext>
              </a:extLst>
            </p:cNvPr>
            <p:cNvSpPr txBox="1"/>
            <p:nvPr/>
          </p:nvSpPr>
          <p:spPr>
            <a:xfrm>
              <a:off x="991668" y="0"/>
              <a:ext cx="25158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Gives a positive effect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FB5C2C5-677D-ED41-B783-6D20A027B8C8}"/>
                </a:ext>
              </a:extLst>
            </p:cNvPr>
            <p:cNvCxnSpPr/>
            <p:nvPr/>
          </p:nvCxnSpPr>
          <p:spPr>
            <a:xfrm>
              <a:off x="3661712" y="503721"/>
              <a:ext cx="664346" cy="0"/>
            </a:xfrm>
            <a:prstGeom prst="straightConnector1">
              <a:avLst/>
            </a:prstGeom>
            <a:ln w="57150"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7C00D2-F588-344A-B91F-53ED24F1EA05}"/>
                </a:ext>
              </a:extLst>
            </p:cNvPr>
            <p:cNvSpPr txBox="1"/>
            <p:nvPr/>
          </p:nvSpPr>
          <p:spPr>
            <a:xfrm>
              <a:off x="976052" y="303666"/>
              <a:ext cx="25845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Gives </a:t>
              </a:r>
              <a:r>
                <a:rPr lang="en-US" sz="2000" b="1"/>
                <a:t>a negative </a:t>
              </a:r>
              <a:r>
                <a:rPr lang="en-US" sz="2000" b="1" dirty="0"/>
                <a:t>effect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6223F3-C63E-E848-ACAE-40959E097032}"/>
              </a:ext>
            </a:extLst>
          </p:cNvPr>
          <p:cNvGrpSpPr/>
          <p:nvPr/>
        </p:nvGrpSpPr>
        <p:grpSpPr>
          <a:xfrm>
            <a:off x="168269" y="727505"/>
            <a:ext cx="3460123" cy="588460"/>
            <a:chOff x="1005448" y="709420"/>
            <a:chExt cx="3460123" cy="58846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5B6CA3D-14B7-8F43-84D4-AE7D4FF4FAFD}"/>
                </a:ext>
              </a:extLst>
            </p:cNvPr>
            <p:cNvCxnSpPr/>
            <p:nvPr/>
          </p:nvCxnSpPr>
          <p:spPr>
            <a:xfrm>
              <a:off x="3661712" y="1094837"/>
              <a:ext cx="664346" cy="0"/>
            </a:xfrm>
            <a:prstGeom prst="straightConnector1">
              <a:avLst/>
            </a:prstGeom>
            <a:ln w="57150">
              <a:solidFill>
                <a:schemeClr val="bg1">
                  <a:lumMod val="75000"/>
                </a:schemeClr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F24534E-CAF9-FA4F-AD36-5965C0D28D88}"/>
                </a:ext>
              </a:extLst>
            </p:cNvPr>
            <p:cNvCxnSpPr/>
            <p:nvPr/>
          </p:nvCxnSpPr>
          <p:spPr>
            <a:xfrm>
              <a:off x="3661712" y="820943"/>
              <a:ext cx="803859" cy="0"/>
            </a:xfrm>
            <a:prstGeom prst="straightConnector1">
              <a:avLst/>
            </a:prstGeom>
            <a:ln w="57150">
              <a:solidFill>
                <a:schemeClr val="bg1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BC4503D-6C4B-694F-932D-3BCAEFA3D2BE}"/>
                </a:ext>
              </a:extLst>
            </p:cNvPr>
            <p:cNvSpPr txBox="1"/>
            <p:nvPr/>
          </p:nvSpPr>
          <p:spPr>
            <a:xfrm>
              <a:off x="1051079" y="746567"/>
              <a:ext cx="22853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Uncertain existence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FEC384F-01B1-0248-B32A-5B3502F8B2F6}"/>
                </a:ext>
              </a:extLst>
            </p:cNvPr>
            <p:cNvSpPr txBox="1"/>
            <p:nvPr/>
          </p:nvSpPr>
          <p:spPr>
            <a:xfrm>
              <a:off x="1005448" y="897770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b="1" dirty="0"/>
            </a:p>
          </p:txBody>
        </p:sp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99C66AD7-E0B3-8642-9163-DD6A3DD5F84F}"/>
                </a:ext>
              </a:extLst>
            </p:cNvPr>
            <p:cNvSpPr/>
            <p:nvPr/>
          </p:nvSpPr>
          <p:spPr>
            <a:xfrm>
              <a:off x="3295550" y="709420"/>
              <a:ext cx="212592" cy="474170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8231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FEF81BB0-DE15-F748-83AA-74837484E4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299" r="31093" b="21715"/>
          <a:stretch/>
        </p:blipFill>
        <p:spPr>
          <a:xfrm>
            <a:off x="595939" y="370561"/>
            <a:ext cx="9619241" cy="604846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00C6B0B-4A92-F54F-8ABD-B5E86EE6B4B3}"/>
              </a:ext>
            </a:extLst>
          </p:cNvPr>
          <p:cNvGrpSpPr/>
          <p:nvPr/>
        </p:nvGrpSpPr>
        <p:grpSpPr>
          <a:xfrm>
            <a:off x="7700416" y="6137222"/>
            <a:ext cx="1109944" cy="563602"/>
            <a:chOff x="7438523" y="4806363"/>
            <a:chExt cx="1490759" cy="83033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D620A02-0A96-4E4C-9CC6-9CDC55244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438523" y="4806363"/>
              <a:ext cx="1084381" cy="46382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2B7577F-AD63-0644-812F-F9438A17F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7451797" y="5110191"/>
              <a:ext cx="1477485" cy="526505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0747312-2429-564F-9D15-122C6E881F9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60381" y="3818280"/>
            <a:ext cx="1320633" cy="7983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EE08F4-B3BC-704E-BE63-A67A6ECE87B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66068" y="337532"/>
            <a:ext cx="1648668" cy="6463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ACAA38-B662-264D-96C2-4619ED01C9F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21570" y="903721"/>
            <a:ext cx="1567934" cy="94834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C132924-C8BC-EA4C-BC7C-0C09B57AD48B}"/>
              </a:ext>
            </a:extLst>
          </p:cNvPr>
          <p:cNvGrpSpPr/>
          <p:nvPr/>
        </p:nvGrpSpPr>
        <p:grpSpPr>
          <a:xfrm>
            <a:off x="8810360" y="5486945"/>
            <a:ext cx="1285552" cy="723627"/>
            <a:chOff x="4850952" y="6019863"/>
            <a:chExt cx="1899279" cy="11727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D7A1509-0FCE-F54C-8664-BB3FA91FC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850952" y="6052294"/>
              <a:ext cx="1592387" cy="114026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60703C3-FC9C-1447-B7E3-E7D03F8018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11381" t="15647" r="11430" b="17579"/>
            <a:stretch/>
          </p:blipFill>
          <p:spPr>
            <a:xfrm rot="12520793">
              <a:off x="5782073" y="6019863"/>
              <a:ext cx="968158" cy="696204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7C660C6-D9D4-F441-AEC9-CB3F939B6C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60381" y="2268995"/>
            <a:ext cx="902010" cy="5453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374F74E-CE7C-5E4A-A0DD-11211C0D53D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891422">
            <a:off x="367061" y="2525265"/>
            <a:ext cx="1139005" cy="8400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EC066EF-8EBC-4049-B0D1-2ACE7D3A1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3683743">
            <a:off x="455569" y="3760043"/>
            <a:ext cx="1139005" cy="84001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E422F24-9C32-ED4B-9736-85D1743795D0}"/>
              </a:ext>
            </a:extLst>
          </p:cNvPr>
          <p:cNvGrpSpPr/>
          <p:nvPr/>
        </p:nvGrpSpPr>
        <p:grpSpPr>
          <a:xfrm>
            <a:off x="138873" y="18085"/>
            <a:ext cx="3490583" cy="703776"/>
            <a:chOff x="976052" y="0"/>
            <a:chExt cx="3490583" cy="703776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B7361E5-CEDC-0848-823F-7FFD468DBB61}"/>
                </a:ext>
              </a:extLst>
            </p:cNvPr>
            <p:cNvCxnSpPr/>
            <p:nvPr/>
          </p:nvCxnSpPr>
          <p:spPr>
            <a:xfrm>
              <a:off x="3662776" y="200055"/>
              <a:ext cx="803859" cy="0"/>
            </a:xfrm>
            <a:prstGeom prst="straightConnector1">
              <a:avLst/>
            </a:prstGeom>
            <a:ln w="571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75D1214-3697-844D-87C6-DC8398BFD23C}"/>
                </a:ext>
              </a:extLst>
            </p:cNvPr>
            <p:cNvSpPr txBox="1"/>
            <p:nvPr/>
          </p:nvSpPr>
          <p:spPr>
            <a:xfrm>
              <a:off x="991668" y="0"/>
              <a:ext cx="25158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Gives a positive effect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E942C0A-85AE-3643-BEC6-16CBD2266C5F}"/>
                </a:ext>
              </a:extLst>
            </p:cNvPr>
            <p:cNvCxnSpPr/>
            <p:nvPr/>
          </p:nvCxnSpPr>
          <p:spPr>
            <a:xfrm>
              <a:off x="3661712" y="503721"/>
              <a:ext cx="664346" cy="0"/>
            </a:xfrm>
            <a:prstGeom prst="straightConnector1">
              <a:avLst/>
            </a:prstGeom>
            <a:ln w="57150"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A81CABC-EDBA-314C-89E9-6EF5DA15581D}"/>
                </a:ext>
              </a:extLst>
            </p:cNvPr>
            <p:cNvSpPr txBox="1"/>
            <p:nvPr/>
          </p:nvSpPr>
          <p:spPr>
            <a:xfrm>
              <a:off x="976052" y="303666"/>
              <a:ext cx="25845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Gives </a:t>
              </a:r>
              <a:r>
                <a:rPr lang="en-US" sz="2000" b="1"/>
                <a:t>a negative </a:t>
              </a:r>
              <a:r>
                <a:rPr lang="en-US" sz="2000" b="1" dirty="0"/>
                <a:t>effect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69E1FDE-3641-3049-A655-2785742D2DDB}"/>
              </a:ext>
            </a:extLst>
          </p:cNvPr>
          <p:cNvGrpSpPr/>
          <p:nvPr/>
        </p:nvGrpSpPr>
        <p:grpSpPr>
          <a:xfrm>
            <a:off x="168269" y="727505"/>
            <a:ext cx="3460123" cy="588460"/>
            <a:chOff x="1005448" y="709420"/>
            <a:chExt cx="3460123" cy="588460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A9E2BC1-D5F0-614C-BD23-8AC09EF1DC3C}"/>
                </a:ext>
              </a:extLst>
            </p:cNvPr>
            <p:cNvCxnSpPr/>
            <p:nvPr/>
          </p:nvCxnSpPr>
          <p:spPr>
            <a:xfrm>
              <a:off x="3661712" y="1094837"/>
              <a:ext cx="664346" cy="0"/>
            </a:xfrm>
            <a:prstGeom prst="straightConnector1">
              <a:avLst/>
            </a:prstGeom>
            <a:ln w="57150">
              <a:solidFill>
                <a:schemeClr val="bg1">
                  <a:lumMod val="75000"/>
                </a:schemeClr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F09C93B-B191-F041-9BF6-9CA177080FE7}"/>
                </a:ext>
              </a:extLst>
            </p:cNvPr>
            <p:cNvCxnSpPr/>
            <p:nvPr/>
          </p:nvCxnSpPr>
          <p:spPr>
            <a:xfrm>
              <a:off x="3661712" y="820943"/>
              <a:ext cx="803859" cy="0"/>
            </a:xfrm>
            <a:prstGeom prst="straightConnector1">
              <a:avLst/>
            </a:prstGeom>
            <a:ln w="57150">
              <a:solidFill>
                <a:schemeClr val="bg1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63D5C56-3E3E-EC49-9608-8E324B54BDF9}"/>
                </a:ext>
              </a:extLst>
            </p:cNvPr>
            <p:cNvSpPr txBox="1"/>
            <p:nvPr/>
          </p:nvSpPr>
          <p:spPr>
            <a:xfrm>
              <a:off x="1051079" y="746567"/>
              <a:ext cx="22853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Uncertain existence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2A90FFB-43C4-D249-9F67-5A58A47BF758}"/>
                </a:ext>
              </a:extLst>
            </p:cNvPr>
            <p:cNvSpPr txBox="1"/>
            <p:nvPr/>
          </p:nvSpPr>
          <p:spPr>
            <a:xfrm>
              <a:off x="1005448" y="897770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b="1" dirty="0"/>
            </a:p>
          </p:txBody>
        </p:sp>
        <p:sp>
          <p:nvSpPr>
            <p:cNvPr id="40" name="Left Brace 39">
              <a:extLst>
                <a:ext uri="{FF2B5EF4-FFF2-40B4-BE49-F238E27FC236}">
                  <a16:creationId xmlns:a16="http://schemas.microsoft.com/office/drawing/2014/main" id="{4E0CEBA8-170B-924B-B723-AD97B89FDE2F}"/>
                </a:ext>
              </a:extLst>
            </p:cNvPr>
            <p:cNvSpPr/>
            <p:nvPr/>
          </p:nvSpPr>
          <p:spPr>
            <a:xfrm>
              <a:off x="3295550" y="709420"/>
              <a:ext cx="212592" cy="474170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2041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0C0FE57B-DEB9-604D-B2F2-1829B739BF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479" r="29974" b="17971"/>
          <a:stretch/>
        </p:blipFill>
        <p:spPr>
          <a:xfrm>
            <a:off x="595939" y="82775"/>
            <a:ext cx="9812869" cy="66665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46ED81-4FFD-CA4D-8E9F-50F34BBDA98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891422">
            <a:off x="367061" y="2525265"/>
            <a:ext cx="1139005" cy="8400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8ECE48-BB08-D54B-AF21-BC8AB4560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683743">
            <a:off x="455569" y="3760043"/>
            <a:ext cx="1139005" cy="8400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221A5F7-C562-E94D-8A17-37DDBAA55192}"/>
              </a:ext>
            </a:extLst>
          </p:cNvPr>
          <p:cNvGrpSpPr/>
          <p:nvPr/>
        </p:nvGrpSpPr>
        <p:grpSpPr>
          <a:xfrm>
            <a:off x="7700416" y="6137222"/>
            <a:ext cx="1109944" cy="563602"/>
            <a:chOff x="7438523" y="4806363"/>
            <a:chExt cx="1490759" cy="83033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E24BFCD-B015-6A4D-A88B-09E152381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438523" y="4806363"/>
              <a:ext cx="1084381" cy="46382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F805987-2ADC-DF42-A6D6-DB1326431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7451797" y="5110191"/>
              <a:ext cx="1477485" cy="526505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4DE3566-E444-5C4A-97A8-81CE0E9D492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60381" y="3818280"/>
            <a:ext cx="1320633" cy="7983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0DA9F0-0180-064A-B831-06D309E8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66068" y="337532"/>
            <a:ext cx="1648668" cy="6463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AABB42-0C80-C547-87C5-E03A654F062A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21570" y="903721"/>
            <a:ext cx="1567934" cy="94834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C2C1B3A-7F76-8A45-8EFB-3077685CBAC4}"/>
              </a:ext>
            </a:extLst>
          </p:cNvPr>
          <p:cNvGrpSpPr/>
          <p:nvPr/>
        </p:nvGrpSpPr>
        <p:grpSpPr>
          <a:xfrm>
            <a:off x="8810360" y="5486945"/>
            <a:ext cx="1285552" cy="723627"/>
            <a:chOff x="4850952" y="6019863"/>
            <a:chExt cx="1899279" cy="11727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98209F7-974B-7648-B1CD-0411610C8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850952" y="6052294"/>
              <a:ext cx="1592387" cy="114026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8D0E95D-5264-DA4E-90B2-C5D75919F5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11381" t="15647" r="11430" b="17579"/>
            <a:stretch/>
          </p:blipFill>
          <p:spPr>
            <a:xfrm rot="12520793">
              <a:off x="5782073" y="6019863"/>
              <a:ext cx="968158" cy="696204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42510FA-4C8D-D346-947E-3F1FA0DBD52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60381" y="2268995"/>
            <a:ext cx="902010" cy="54530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8AEC1E3-C805-E542-8434-8A7BC67E62A6}"/>
              </a:ext>
            </a:extLst>
          </p:cNvPr>
          <p:cNvGrpSpPr/>
          <p:nvPr/>
        </p:nvGrpSpPr>
        <p:grpSpPr>
          <a:xfrm>
            <a:off x="138873" y="18085"/>
            <a:ext cx="3490583" cy="703776"/>
            <a:chOff x="976052" y="0"/>
            <a:chExt cx="3490583" cy="70377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AD667AD-B7F4-5D45-89B7-73D6ECA23003}"/>
                </a:ext>
              </a:extLst>
            </p:cNvPr>
            <p:cNvCxnSpPr/>
            <p:nvPr/>
          </p:nvCxnSpPr>
          <p:spPr>
            <a:xfrm>
              <a:off x="3662776" y="200055"/>
              <a:ext cx="803859" cy="0"/>
            </a:xfrm>
            <a:prstGeom prst="straightConnector1">
              <a:avLst/>
            </a:prstGeom>
            <a:ln w="571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B9F39BF-530F-D642-B368-03D953ED5E8F}"/>
                </a:ext>
              </a:extLst>
            </p:cNvPr>
            <p:cNvSpPr txBox="1"/>
            <p:nvPr/>
          </p:nvSpPr>
          <p:spPr>
            <a:xfrm>
              <a:off x="991668" y="0"/>
              <a:ext cx="25158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Gives a positive effect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8D7B5EB-52D0-6F4C-B5A5-B92A241A03DD}"/>
                </a:ext>
              </a:extLst>
            </p:cNvPr>
            <p:cNvCxnSpPr/>
            <p:nvPr/>
          </p:nvCxnSpPr>
          <p:spPr>
            <a:xfrm>
              <a:off x="3661712" y="503721"/>
              <a:ext cx="664346" cy="0"/>
            </a:xfrm>
            <a:prstGeom prst="straightConnector1">
              <a:avLst/>
            </a:prstGeom>
            <a:ln w="57150"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1C772A3-9922-C748-BDAE-B966C9BB9046}"/>
                </a:ext>
              </a:extLst>
            </p:cNvPr>
            <p:cNvSpPr txBox="1"/>
            <p:nvPr/>
          </p:nvSpPr>
          <p:spPr>
            <a:xfrm>
              <a:off x="976052" y="303666"/>
              <a:ext cx="25845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Gives </a:t>
              </a:r>
              <a:r>
                <a:rPr lang="en-US" sz="2000" b="1"/>
                <a:t>a negative </a:t>
              </a:r>
              <a:r>
                <a:rPr lang="en-US" sz="2000" b="1" dirty="0"/>
                <a:t>effect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73B885E-ADD1-6243-8315-5E45AEAA608D}"/>
              </a:ext>
            </a:extLst>
          </p:cNvPr>
          <p:cNvGrpSpPr/>
          <p:nvPr/>
        </p:nvGrpSpPr>
        <p:grpSpPr>
          <a:xfrm>
            <a:off x="168269" y="727505"/>
            <a:ext cx="3460123" cy="588460"/>
            <a:chOff x="1005448" y="709420"/>
            <a:chExt cx="3460123" cy="58846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71ECB66-39D6-6B43-B1EA-1E03C37DF5B2}"/>
                </a:ext>
              </a:extLst>
            </p:cNvPr>
            <p:cNvCxnSpPr/>
            <p:nvPr/>
          </p:nvCxnSpPr>
          <p:spPr>
            <a:xfrm>
              <a:off x="3661712" y="1094837"/>
              <a:ext cx="664346" cy="0"/>
            </a:xfrm>
            <a:prstGeom prst="straightConnector1">
              <a:avLst/>
            </a:prstGeom>
            <a:ln w="57150">
              <a:solidFill>
                <a:schemeClr val="bg1">
                  <a:lumMod val="75000"/>
                </a:schemeClr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F8D8903-4A5C-8F4B-AEAB-6BC46E8C4368}"/>
                </a:ext>
              </a:extLst>
            </p:cNvPr>
            <p:cNvCxnSpPr/>
            <p:nvPr/>
          </p:nvCxnSpPr>
          <p:spPr>
            <a:xfrm>
              <a:off x="3661712" y="820943"/>
              <a:ext cx="803859" cy="0"/>
            </a:xfrm>
            <a:prstGeom prst="straightConnector1">
              <a:avLst/>
            </a:prstGeom>
            <a:ln w="57150">
              <a:solidFill>
                <a:schemeClr val="bg1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6C5EAB8-BE8D-D849-8B09-FA3EA9D10311}"/>
                </a:ext>
              </a:extLst>
            </p:cNvPr>
            <p:cNvSpPr txBox="1"/>
            <p:nvPr/>
          </p:nvSpPr>
          <p:spPr>
            <a:xfrm>
              <a:off x="1051079" y="746567"/>
              <a:ext cx="22853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Uncertain existence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96E961C-CE62-814F-9A05-F1F9A37EA535}"/>
                </a:ext>
              </a:extLst>
            </p:cNvPr>
            <p:cNvSpPr txBox="1"/>
            <p:nvPr/>
          </p:nvSpPr>
          <p:spPr>
            <a:xfrm>
              <a:off x="1005448" y="897770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b="1" dirty="0"/>
            </a:p>
          </p:txBody>
        </p:sp>
        <p:sp>
          <p:nvSpPr>
            <p:cNvPr id="33" name="Left Brace 32">
              <a:extLst>
                <a:ext uri="{FF2B5EF4-FFF2-40B4-BE49-F238E27FC236}">
                  <a16:creationId xmlns:a16="http://schemas.microsoft.com/office/drawing/2014/main" id="{F49F5FA0-A143-5F4E-8057-39F3128DCE34}"/>
                </a:ext>
              </a:extLst>
            </p:cNvPr>
            <p:cNvSpPr/>
            <p:nvPr/>
          </p:nvSpPr>
          <p:spPr>
            <a:xfrm>
              <a:off x="3295550" y="709420"/>
              <a:ext cx="212592" cy="474170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3134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EBD603-8E56-0D4C-97A2-4842AABBCA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98" t="10580" r="30518" b="20914"/>
          <a:stretch/>
        </p:blipFill>
        <p:spPr>
          <a:xfrm>
            <a:off x="1371600" y="274320"/>
            <a:ext cx="8952180" cy="6209377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4947D87-D5AB-F84E-90C5-0DE2B62057C1}"/>
              </a:ext>
            </a:extLst>
          </p:cNvPr>
          <p:cNvGrpSpPr/>
          <p:nvPr/>
        </p:nvGrpSpPr>
        <p:grpSpPr>
          <a:xfrm>
            <a:off x="7700416" y="6137222"/>
            <a:ext cx="1109944" cy="563602"/>
            <a:chOff x="7438523" y="4806363"/>
            <a:chExt cx="1490759" cy="8303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0D21106-6199-AC44-B115-130F6D45D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438523" y="4806363"/>
              <a:ext cx="1084381" cy="46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CD4E776-4A38-E64B-BB65-A4B7A7C18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7451797" y="5110191"/>
              <a:ext cx="1477485" cy="52650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1756281-7376-FC47-BFAC-BE017448436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60381" y="3818280"/>
            <a:ext cx="1320633" cy="7983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9904E6-D12C-8547-A412-A7A1D036AAD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66068" y="337532"/>
            <a:ext cx="1648668" cy="6463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B842CF-81A6-2A40-A8CA-5C6194D75C5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21570" y="903721"/>
            <a:ext cx="1567934" cy="94834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58E8798-CF30-D548-B694-6DB439B730D3}"/>
              </a:ext>
            </a:extLst>
          </p:cNvPr>
          <p:cNvGrpSpPr/>
          <p:nvPr/>
        </p:nvGrpSpPr>
        <p:grpSpPr>
          <a:xfrm>
            <a:off x="8810360" y="5486945"/>
            <a:ext cx="1285552" cy="723627"/>
            <a:chOff x="4850952" y="6019863"/>
            <a:chExt cx="1899279" cy="11727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45AFA47-3F25-3B4F-A535-94E4B1985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850952" y="6052294"/>
              <a:ext cx="1592387" cy="114026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E01118D-D5B2-784E-9BEB-C0CCC1E35C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11381" t="15647" r="11430" b="17579"/>
            <a:stretch/>
          </p:blipFill>
          <p:spPr>
            <a:xfrm rot="12520793">
              <a:off x="5782073" y="6019863"/>
              <a:ext cx="968158" cy="69620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596AEDF-E616-9B43-A689-751631ABD49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60381" y="2268995"/>
            <a:ext cx="902010" cy="5453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F5EF06-9145-8944-A550-1A476FA1B73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891422">
            <a:off x="367061" y="2525265"/>
            <a:ext cx="1139005" cy="8400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B6FC29-958A-714E-BAD2-DD0B08CFA0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3683743">
            <a:off x="455569" y="3760043"/>
            <a:ext cx="1139005" cy="84001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6CC2744-FBFB-DC44-AB67-738D54F105D0}"/>
              </a:ext>
            </a:extLst>
          </p:cNvPr>
          <p:cNvGrpSpPr/>
          <p:nvPr/>
        </p:nvGrpSpPr>
        <p:grpSpPr>
          <a:xfrm>
            <a:off x="138873" y="18085"/>
            <a:ext cx="3490583" cy="703776"/>
            <a:chOff x="976052" y="0"/>
            <a:chExt cx="3490583" cy="70377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6FCD529-2ADA-364D-9FA0-028EBD14A78B}"/>
                </a:ext>
              </a:extLst>
            </p:cNvPr>
            <p:cNvCxnSpPr/>
            <p:nvPr/>
          </p:nvCxnSpPr>
          <p:spPr>
            <a:xfrm>
              <a:off x="3662776" y="200055"/>
              <a:ext cx="803859" cy="0"/>
            </a:xfrm>
            <a:prstGeom prst="straightConnector1">
              <a:avLst/>
            </a:prstGeom>
            <a:ln w="571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D27CE7-48EA-C143-AD02-ACD312D62E12}"/>
                </a:ext>
              </a:extLst>
            </p:cNvPr>
            <p:cNvSpPr txBox="1"/>
            <p:nvPr/>
          </p:nvSpPr>
          <p:spPr>
            <a:xfrm>
              <a:off x="991668" y="0"/>
              <a:ext cx="25158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Gives a positive effect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D65E16A-55B1-BE46-85E6-61DE583D5D97}"/>
                </a:ext>
              </a:extLst>
            </p:cNvPr>
            <p:cNvCxnSpPr/>
            <p:nvPr/>
          </p:nvCxnSpPr>
          <p:spPr>
            <a:xfrm>
              <a:off x="3661712" y="503721"/>
              <a:ext cx="664346" cy="0"/>
            </a:xfrm>
            <a:prstGeom prst="straightConnector1">
              <a:avLst/>
            </a:prstGeom>
            <a:ln w="57150"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88B0E06-F5FC-2948-8892-6D1105D55265}"/>
                </a:ext>
              </a:extLst>
            </p:cNvPr>
            <p:cNvSpPr txBox="1"/>
            <p:nvPr/>
          </p:nvSpPr>
          <p:spPr>
            <a:xfrm>
              <a:off x="976052" y="303666"/>
              <a:ext cx="25845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Gives </a:t>
              </a:r>
              <a:r>
                <a:rPr lang="en-US" sz="2000" b="1"/>
                <a:t>a negative </a:t>
              </a:r>
              <a:r>
                <a:rPr lang="en-US" sz="2000" b="1" dirty="0"/>
                <a:t>effect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970E17B-7432-F94F-947F-BD89C151F4BA}"/>
              </a:ext>
            </a:extLst>
          </p:cNvPr>
          <p:cNvGrpSpPr/>
          <p:nvPr/>
        </p:nvGrpSpPr>
        <p:grpSpPr>
          <a:xfrm>
            <a:off x="168269" y="727505"/>
            <a:ext cx="3460123" cy="588460"/>
            <a:chOff x="1005448" y="709420"/>
            <a:chExt cx="3460123" cy="588460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A4A26AD-A082-A747-A0D7-511EEABD2E70}"/>
                </a:ext>
              </a:extLst>
            </p:cNvPr>
            <p:cNvCxnSpPr/>
            <p:nvPr/>
          </p:nvCxnSpPr>
          <p:spPr>
            <a:xfrm>
              <a:off x="3661712" y="1094837"/>
              <a:ext cx="664346" cy="0"/>
            </a:xfrm>
            <a:prstGeom prst="straightConnector1">
              <a:avLst/>
            </a:prstGeom>
            <a:ln w="57150">
              <a:solidFill>
                <a:schemeClr val="bg1">
                  <a:lumMod val="75000"/>
                </a:schemeClr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5863484-0D6B-A640-8DDE-EC933A6A2C09}"/>
                </a:ext>
              </a:extLst>
            </p:cNvPr>
            <p:cNvCxnSpPr/>
            <p:nvPr/>
          </p:nvCxnSpPr>
          <p:spPr>
            <a:xfrm>
              <a:off x="3661712" y="820943"/>
              <a:ext cx="803859" cy="0"/>
            </a:xfrm>
            <a:prstGeom prst="straightConnector1">
              <a:avLst/>
            </a:prstGeom>
            <a:ln w="57150">
              <a:solidFill>
                <a:schemeClr val="bg1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27096B3-0FB8-4F48-88B8-3497DCB72D5D}"/>
                </a:ext>
              </a:extLst>
            </p:cNvPr>
            <p:cNvSpPr txBox="1"/>
            <p:nvPr/>
          </p:nvSpPr>
          <p:spPr>
            <a:xfrm>
              <a:off x="1051079" y="746567"/>
              <a:ext cx="22853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Uncertain existence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0578819-0C9A-4148-814F-F266CFD8670A}"/>
                </a:ext>
              </a:extLst>
            </p:cNvPr>
            <p:cNvSpPr txBox="1"/>
            <p:nvPr/>
          </p:nvSpPr>
          <p:spPr>
            <a:xfrm>
              <a:off x="1005448" y="897770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b="1" dirty="0"/>
            </a:p>
          </p:txBody>
        </p:sp>
        <p:sp>
          <p:nvSpPr>
            <p:cNvPr id="28" name="Left Brace 27">
              <a:extLst>
                <a:ext uri="{FF2B5EF4-FFF2-40B4-BE49-F238E27FC236}">
                  <a16:creationId xmlns:a16="http://schemas.microsoft.com/office/drawing/2014/main" id="{45C1A44E-E79C-8F4D-A3F8-8AB7334DAB7D}"/>
                </a:ext>
              </a:extLst>
            </p:cNvPr>
            <p:cNvSpPr/>
            <p:nvPr/>
          </p:nvSpPr>
          <p:spPr>
            <a:xfrm>
              <a:off x="3295550" y="709420"/>
              <a:ext cx="212592" cy="474170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6829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4947D87-D5AB-F84E-90C5-0DE2B62057C1}"/>
              </a:ext>
            </a:extLst>
          </p:cNvPr>
          <p:cNvGrpSpPr/>
          <p:nvPr/>
        </p:nvGrpSpPr>
        <p:grpSpPr>
          <a:xfrm>
            <a:off x="7700416" y="6137222"/>
            <a:ext cx="1109944" cy="563602"/>
            <a:chOff x="7438523" y="4806363"/>
            <a:chExt cx="1490759" cy="8303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0D21106-6199-AC44-B115-130F6D45D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438523" y="4806363"/>
              <a:ext cx="1084381" cy="46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CD4E776-4A38-E64B-BB65-A4B7A7C18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7451797" y="5110191"/>
              <a:ext cx="1477485" cy="52650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1756281-7376-FC47-BFAC-BE017448436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60381" y="3818280"/>
            <a:ext cx="1320633" cy="7983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9904E6-D12C-8547-A412-A7A1D036AA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66068" y="337532"/>
            <a:ext cx="1648668" cy="6463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B842CF-81A6-2A40-A8CA-5C6194D75C5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21570" y="903721"/>
            <a:ext cx="1567934" cy="94834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58E8798-CF30-D548-B694-6DB439B730D3}"/>
              </a:ext>
            </a:extLst>
          </p:cNvPr>
          <p:cNvGrpSpPr/>
          <p:nvPr/>
        </p:nvGrpSpPr>
        <p:grpSpPr>
          <a:xfrm>
            <a:off x="8810360" y="5486945"/>
            <a:ext cx="1285552" cy="723627"/>
            <a:chOff x="4850952" y="6019863"/>
            <a:chExt cx="1899279" cy="11727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45AFA47-3F25-3B4F-A535-94E4B1985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850952" y="6052294"/>
              <a:ext cx="1592387" cy="114026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E01118D-D5B2-784E-9BEB-C0CCC1E35C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11381" t="15647" r="11430" b="17579"/>
            <a:stretch/>
          </p:blipFill>
          <p:spPr>
            <a:xfrm rot="12520793">
              <a:off x="5782073" y="6019863"/>
              <a:ext cx="968158" cy="69620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596AEDF-E616-9B43-A689-751631ABD49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60381" y="2268995"/>
            <a:ext cx="902010" cy="5453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F5EF06-9145-8944-A550-1A476FA1B736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891422">
            <a:off x="367061" y="2525265"/>
            <a:ext cx="1139005" cy="8400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B6FC29-958A-714E-BAD2-DD0B08CFA0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683743">
            <a:off x="455569" y="3760043"/>
            <a:ext cx="1139005" cy="84001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4EE7678-BE85-DD4D-A840-B391EDFF44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41" t="11190" r="31507" b="19700"/>
          <a:stretch/>
        </p:blipFill>
        <p:spPr>
          <a:xfrm>
            <a:off x="1344384" y="301703"/>
            <a:ext cx="8847074" cy="633120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41F6DDB-EF95-B146-834C-F3161242F6DC}"/>
              </a:ext>
            </a:extLst>
          </p:cNvPr>
          <p:cNvSpPr/>
          <p:nvPr/>
        </p:nvSpPr>
        <p:spPr>
          <a:xfrm>
            <a:off x="9132125" y="3660654"/>
            <a:ext cx="2375065" cy="1165461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DB0995B-0F81-4746-B91C-701884A22068}"/>
              </a:ext>
            </a:extLst>
          </p:cNvPr>
          <p:cNvSpPr/>
          <p:nvPr/>
        </p:nvSpPr>
        <p:spPr>
          <a:xfrm>
            <a:off x="286012" y="3592249"/>
            <a:ext cx="2435373" cy="1523481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78BC9BF-687D-CA48-9BB0-6BE66DFDF846}"/>
              </a:ext>
            </a:extLst>
          </p:cNvPr>
          <p:cNvSpPr/>
          <p:nvPr/>
        </p:nvSpPr>
        <p:spPr>
          <a:xfrm>
            <a:off x="8290768" y="983886"/>
            <a:ext cx="2739674" cy="1117237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759F426-1204-7C4C-86CD-C455527E5174}"/>
              </a:ext>
            </a:extLst>
          </p:cNvPr>
          <p:cNvSpPr/>
          <p:nvPr/>
        </p:nvSpPr>
        <p:spPr>
          <a:xfrm rot="18458633">
            <a:off x="7193559" y="-479581"/>
            <a:ext cx="2513630" cy="3044134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578B49A-0E54-004C-98A1-BCA2F11D74AC}"/>
              </a:ext>
            </a:extLst>
          </p:cNvPr>
          <p:cNvSpPr/>
          <p:nvPr/>
        </p:nvSpPr>
        <p:spPr>
          <a:xfrm>
            <a:off x="160392" y="70361"/>
            <a:ext cx="2560993" cy="1149302"/>
          </a:xfrm>
          <a:prstGeom prst="ellipse">
            <a:avLst/>
          </a:prstGeom>
          <a:solidFill>
            <a:srgbClr val="E77E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CDDEA62-AB26-8144-8C81-ACD3B78E2E93}"/>
              </a:ext>
            </a:extLst>
          </p:cNvPr>
          <p:cNvSpPr/>
          <p:nvPr/>
        </p:nvSpPr>
        <p:spPr>
          <a:xfrm>
            <a:off x="442819" y="187478"/>
            <a:ext cx="19362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/>
              <a:t>Species</a:t>
            </a:r>
          </a:p>
          <a:p>
            <a:pPr algn="ctr"/>
            <a:r>
              <a:rPr lang="en-US" sz="2400" b="1" i="1" dirty="0"/>
              <a:t>fisheries</a:t>
            </a:r>
          </a:p>
        </p:txBody>
      </p:sp>
    </p:spTree>
    <p:extLst>
      <p:ext uri="{BB962C8B-B14F-4D97-AF65-F5344CB8AC3E}">
        <p14:creationId xmlns:p14="http://schemas.microsoft.com/office/powerpoint/2010/main" val="164062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4947D87-D5AB-F84E-90C5-0DE2B62057C1}"/>
              </a:ext>
            </a:extLst>
          </p:cNvPr>
          <p:cNvGrpSpPr/>
          <p:nvPr/>
        </p:nvGrpSpPr>
        <p:grpSpPr>
          <a:xfrm>
            <a:off x="7700416" y="6137222"/>
            <a:ext cx="1109944" cy="563602"/>
            <a:chOff x="7438523" y="4806363"/>
            <a:chExt cx="1490759" cy="8303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0D21106-6199-AC44-B115-130F6D45D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438523" y="4806363"/>
              <a:ext cx="1084381" cy="46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CD4E776-4A38-E64B-BB65-A4B7A7C18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7451797" y="5110191"/>
              <a:ext cx="1477485" cy="52650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1756281-7376-FC47-BFAC-BE017448436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60381" y="3818280"/>
            <a:ext cx="1320633" cy="7983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9904E6-D12C-8547-A412-A7A1D036AA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66068" y="337532"/>
            <a:ext cx="1648668" cy="6463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B842CF-81A6-2A40-A8CA-5C6194D75C5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21570" y="903721"/>
            <a:ext cx="1567934" cy="94834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58E8798-CF30-D548-B694-6DB439B730D3}"/>
              </a:ext>
            </a:extLst>
          </p:cNvPr>
          <p:cNvGrpSpPr/>
          <p:nvPr/>
        </p:nvGrpSpPr>
        <p:grpSpPr>
          <a:xfrm>
            <a:off x="8810360" y="5486945"/>
            <a:ext cx="1285552" cy="723627"/>
            <a:chOff x="4850952" y="6019863"/>
            <a:chExt cx="1899279" cy="11727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45AFA47-3F25-3B4F-A535-94E4B1985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850952" y="6052294"/>
              <a:ext cx="1592387" cy="114026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E01118D-D5B2-784E-9BEB-C0CCC1E35C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11381" t="15647" r="11430" b="17579"/>
            <a:stretch/>
          </p:blipFill>
          <p:spPr>
            <a:xfrm rot="12520793">
              <a:off x="5782073" y="6019863"/>
              <a:ext cx="968158" cy="69620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596AEDF-E616-9B43-A689-751631ABD49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60381" y="2268995"/>
            <a:ext cx="902010" cy="54530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3B5CFF19-2C4D-6F4B-A7FB-0877CB460477}"/>
              </a:ext>
            </a:extLst>
          </p:cNvPr>
          <p:cNvSpPr/>
          <p:nvPr/>
        </p:nvSpPr>
        <p:spPr>
          <a:xfrm>
            <a:off x="160392" y="70361"/>
            <a:ext cx="2560993" cy="1149302"/>
          </a:xfrm>
          <a:prstGeom prst="ellipse">
            <a:avLst/>
          </a:prstGeom>
          <a:solidFill>
            <a:srgbClr val="E77E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7CA575B-D1C1-0447-BB8C-1ECBF77B85E3}"/>
              </a:ext>
            </a:extLst>
          </p:cNvPr>
          <p:cNvSpPr/>
          <p:nvPr/>
        </p:nvSpPr>
        <p:spPr>
          <a:xfrm>
            <a:off x="442819" y="187478"/>
            <a:ext cx="19362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/>
              <a:t>Species</a:t>
            </a:r>
          </a:p>
          <a:p>
            <a:pPr algn="ctr"/>
            <a:r>
              <a:rPr lang="en-US" sz="2400" b="1" i="1" dirty="0"/>
              <a:t>fisheries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4EE7678-BE85-DD4D-A840-B391EDFF44A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41" t="11190" r="31507" b="19700"/>
          <a:stretch/>
        </p:blipFill>
        <p:spPr>
          <a:xfrm>
            <a:off x="1344384" y="301703"/>
            <a:ext cx="8847074" cy="633120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3E8A075-083D-3B4A-9199-98E880AEF5C2}"/>
              </a:ext>
            </a:extLst>
          </p:cNvPr>
          <p:cNvGrpSpPr/>
          <p:nvPr/>
        </p:nvGrpSpPr>
        <p:grpSpPr>
          <a:xfrm>
            <a:off x="617632" y="3151570"/>
            <a:ext cx="679116" cy="666710"/>
            <a:chOff x="73272" y="3259573"/>
            <a:chExt cx="679116" cy="66671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FC2670E2-C4FD-AF49-87AF-DC47A6FFD953}"/>
                </a:ext>
              </a:extLst>
            </p:cNvPr>
            <p:cNvSpPr/>
            <p:nvPr/>
          </p:nvSpPr>
          <p:spPr>
            <a:xfrm>
              <a:off x="73272" y="3259573"/>
              <a:ext cx="679116" cy="666710"/>
            </a:xfrm>
            <a:prstGeom prst="ellips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ADF59A3-8B94-2C47-B34F-0D98246A1CAB}"/>
                </a:ext>
              </a:extLst>
            </p:cNvPr>
            <p:cNvSpPr txBox="1"/>
            <p:nvPr/>
          </p:nvSpPr>
          <p:spPr>
            <a:xfrm>
              <a:off x="201073" y="3366948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968815B-8E51-DA40-B9CC-989874E64369}"/>
              </a:ext>
            </a:extLst>
          </p:cNvPr>
          <p:cNvCxnSpPr>
            <a:cxnSpLocks/>
            <a:endCxn id="2" idx="7"/>
          </p:cNvCxnSpPr>
          <p:nvPr/>
        </p:nvCxnSpPr>
        <p:spPr>
          <a:xfrm flipH="1">
            <a:off x="1197294" y="2700163"/>
            <a:ext cx="427343" cy="549044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E1E2F82-0B40-884B-8276-F3D193DADA97}"/>
              </a:ext>
            </a:extLst>
          </p:cNvPr>
          <p:cNvCxnSpPr>
            <a:cxnSpLocks/>
            <a:endCxn id="2" idx="5"/>
          </p:cNvCxnSpPr>
          <p:nvPr/>
        </p:nvCxnSpPr>
        <p:spPr>
          <a:xfrm flipH="1" flipV="1">
            <a:off x="1197294" y="3720643"/>
            <a:ext cx="427343" cy="549044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1C2E147-3DF0-E14A-88CD-41F768C1488C}"/>
              </a:ext>
            </a:extLst>
          </p:cNvPr>
          <p:cNvSpPr txBox="1"/>
          <p:nvPr/>
        </p:nvSpPr>
        <p:spPr>
          <a:xfrm>
            <a:off x="37970" y="2398801"/>
            <a:ext cx="1063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Fishing</a:t>
            </a:r>
          </a:p>
          <a:p>
            <a:r>
              <a:rPr lang="en-US" sz="2400" i="1" dirty="0"/>
              <a:t>effort</a:t>
            </a:r>
          </a:p>
        </p:txBody>
      </p:sp>
    </p:spTree>
    <p:extLst>
      <p:ext uri="{BB962C8B-B14F-4D97-AF65-F5344CB8AC3E}">
        <p14:creationId xmlns:p14="http://schemas.microsoft.com/office/powerpoint/2010/main" val="366130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6ABEDFCD-291D-9D4D-9DA9-6809A681D88C}"/>
              </a:ext>
            </a:extLst>
          </p:cNvPr>
          <p:cNvGrpSpPr/>
          <p:nvPr/>
        </p:nvGrpSpPr>
        <p:grpSpPr>
          <a:xfrm>
            <a:off x="6557807" y="225484"/>
            <a:ext cx="431539" cy="769441"/>
            <a:chOff x="8065640" y="2967958"/>
            <a:chExt cx="431539" cy="76944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D2C11FB-B976-5B47-97BC-C07EF007F9ED}"/>
                </a:ext>
              </a:extLst>
            </p:cNvPr>
            <p:cNvSpPr/>
            <p:nvPr/>
          </p:nvSpPr>
          <p:spPr>
            <a:xfrm>
              <a:off x="8065640" y="3181756"/>
              <a:ext cx="431539" cy="41918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745C70F-27EE-B24B-A33F-082A4B3FD376}"/>
                </a:ext>
              </a:extLst>
            </p:cNvPr>
            <p:cNvSpPr/>
            <p:nvPr/>
          </p:nvSpPr>
          <p:spPr>
            <a:xfrm>
              <a:off x="8112297" y="2967958"/>
              <a:ext cx="35779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/>
                <a:t>-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4947D87-D5AB-F84E-90C5-0DE2B62057C1}"/>
              </a:ext>
            </a:extLst>
          </p:cNvPr>
          <p:cNvGrpSpPr/>
          <p:nvPr/>
        </p:nvGrpSpPr>
        <p:grpSpPr>
          <a:xfrm>
            <a:off x="7700416" y="6137222"/>
            <a:ext cx="1109944" cy="563602"/>
            <a:chOff x="7438523" y="4806363"/>
            <a:chExt cx="1490759" cy="8303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0D21106-6199-AC44-B115-130F6D45D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438523" y="4806363"/>
              <a:ext cx="1084381" cy="46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CD4E776-4A38-E64B-BB65-A4B7A7C18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7451797" y="5110191"/>
              <a:ext cx="1477485" cy="52650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1756281-7376-FC47-BFAC-BE017448436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60381" y="3818280"/>
            <a:ext cx="1320633" cy="7983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9904E6-D12C-8547-A412-A7A1D036AA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66068" y="337532"/>
            <a:ext cx="1648668" cy="6463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B842CF-81A6-2A40-A8CA-5C6194D75C5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21570" y="903721"/>
            <a:ext cx="1567934" cy="94834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58E8798-CF30-D548-B694-6DB439B730D3}"/>
              </a:ext>
            </a:extLst>
          </p:cNvPr>
          <p:cNvGrpSpPr/>
          <p:nvPr/>
        </p:nvGrpSpPr>
        <p:grpSpPr>
          <a:xfrm>
            <a:off x="8810360" y="5486945"/>
            <a:ext cx="1285552" cy="723627"/>
            <a:chOff x="4850952" y="6019863"/>
            <a:chExt cx="1899279" cy="11727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45AFA47-3F25-3B4F-A535-94E4B1985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850952" y="6052294"/>
              <a:ext cx="1592387" cy="114026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E01118D-D5B2-784E-9BEB-C0CCC1E35C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11381" t="15647" r="11430" b="17579"/>
            <a:stretch/>
          </p:blipFill>
          <p:spPr>
            <a:xfrm rot="12520793">
              <a:off x="5782073" y="6019863"/>
              <a:ext cx="968158" cy="69620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596AEDF-E616-9B43-A689-751631ABD49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60381" y="2268995"/>
            <a:ext cx="902010" cy="5453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4EE7678-BE85-DD4D-A840-B391EDFF44A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41" t="11190" r="31507" b="19700"/>
          <a:stretch/>
        </p:blipFill>
        <p:spPr>
          <a:xfrm>
            <a:off x="1344384" y="301703"/>
            <a:ext cx="8847074" cy="6331201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E15404B6-6CF2-9E4B-AB06-3475255F5394}"/>
              </a:ext>
            </a:extLst>
          </p:cNvPr>
          <p:cNvSpPr/>
          <p:nvPr/>
        </p:nvSpPr>
        <p:spPr>
          <a:xfrm>
            <a:off x="242330" y="225484"/>
            <a:ext cx="2560993" cy="1149302"/>
          </a:xfrm>
          <a:prstGeom prst="ellipse">
            <a:avLst/>
          </a:prstGeom>
          <a:solidFill>
            <a:srgbClr val="EBCD2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256EE1-C0E1-DC4C-BD5E-999B59B18542}"/>
              </a:ext>
            </a:extLst>
          </p:cNvPr>
          <p:cNvSpPr/>
          <p:nvPr/>
        </p:nvSpPr>
        <p:spPr>
          <a:xfrm>
            <a:off x="875595" y="560178"/>
            <a:ext cx="13597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/>
              <a:t>Warming</a:t>
            </a:r>
            <a:endParaRPr lang="en-US" sz="2400" b="1" i="1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7CE63DE-0961-D04A-BF67-48B4B581F6BA}"/>
              </a:ext>
            </a:extLst>
          </p:cNvPr>
          <p:cNvGrpSpPr/>
          <p:nvPr/>
        </p:nvGrpSpPr>
        <p:grpSpPr>
          <a:xfrm>
            <a:off x="8062280" y="1190114"/>
            <a:ext cx="431539" cy="769441"/>
            <a:chOff x="8065640" y="2967958"/>
            <a:chExt cx="431539" cy="769441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BBBD6EA-71D6-A44B-AAAF-F2C7003FF6E9}"/>
                </a:ext>
              </a:extLst>
            </p:cNvPr>
            <p:cNvSpPr/>
            <p:nvPr/>
          </p:nvSpPr>
          <p:spPr>
            <a:xfrm>
              <a:off x="8065640" y="3181756"/>
              <a:ext cx="431539" cy="41918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3E3D312-DC14-9D49-8025-1D5EDCC3D48E}"/>
                </a:ext>
              </a:extLst>
            </p:cNvPr>
            <p:cNvSpPr/>
            <p:nvPr/>
          </p:nvSpPr>
          <p:spPr>
            <a:xfrm>
              <a:off x="8112297" y="2967958"/>
              <a:ext cx="35779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/>
                <a:t>-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F1160C5-B4E1-C84C-B1AE-D5F3C315271F}"/>
              </a:ext>
            </a:extLst>
          </p:cNvPr>
          <p:cNvGrpSpPr/>
          <p:nvPr/>
        </p:nvGrpSpPr>
        <p:grpSpPr>
          <a:xfrm>
            <a:off x="4510891" y="1627759"/>
            <a:ext cx="431539" cy="769441"/>
            <a:chOff x="8065640" y="2967958"/>
            <a:chExt cx="431539" cy="769441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95DF98B-CFDB-0542-97A1-45EF37EDCAFA}"/>
                </a:ext>
              </a:extLst>
            </p:cNvPr>
            <p:cNvSpPr/>
            <p:nvPr/>
          </p:nvSpPr>
          <p:spPr>
            <a:xfrm>
              <a:off x="8065640" y="3181756"/>
              <a:ext cx="431539" cy="41918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92E8EBE-FF01-C84D-AAFE-D7E22D3B90F0}"/>
                </a:ext>
              </a:extLst>
            </p:cNvPr>
            <p:cNvSpPr/>
            <p:nvPr/>
          </p:nvSpPr>
          <p:spPr>
            <a:xfrm>
              <a:off x="8112297" y="2967958"/>
              <a:ext cx="35779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/>
                <a:t>-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13FEB15-3AA2-E144-9DB6-8986910001C7}"/>
              </a:ext>
            </a:extLst>
          </p:cNvPr>
          <p:cNvGrpSpPr/>
          <p:nvPr/>
        </p:nvGrpSpPr>
        <p:grpSpPr>
          <a:xfrm>
            <a:off x="2889796" y="1666429"/>
            <a:ext cx="431539" cy="769441"/>
            <a:chOff x="8065640" y="2967958"/>
            <a:chExt cx="431539" cy="76944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C92C977-F5AF-7647-BF57-96102A983BB7}"/>
                </a:ext>
              </a:extLst>
            </p:cNvPr>
            <p:cNvSpPr/>
            <p:nvPr/>
          </p:nvSpPr>
          <p:spPr>
            <a:xfrm>
              <a:off x="8065640" y="3181756"/>
              <a:ext cx="431539" cy="41918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0174ABB-98D5-1A4D-BA56-0C46F89CDE90}"/>
                </a:ext>
              </a:extLst>
            </p:cNvPr>
            <p:cNvSpPr/>
            <p:nvPr/>
          </p:nvSpPr>
          <p:spPr>
            <a:xfrm>
              <a:off x="8112297" y="2967958"/>
              <a:ext cx="35779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/>
                <a:t>-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DE4C6F0-8A51-7E4B-AA12-CADA1988A833}"/>
              </a:ext>
            </a:extLst>
          </p:cNvPr>
          <p:cNvGrpSpPr/>
          <p:nvPr/>
        </p:nvGrpSpPr>
        <p:grpSpPr>
          <a:xfrm>
            <a:off x="2803323" y="4442028"/>
            <a:ext cx="466794" cy="769441"/>
            <a:chOff x="8057795" y="2967958"/>
            <a:chExt cx="466794" cy="769441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434EB23-A651-0844-BD0B-3BF45AC1A8E7}"/>
                </a:ext>
              </a:extLst>
            </p:cNvPr>
            <p:cNvSpPr/>
            <p:nvPr/>
          </p:nvSpPr>
          <p:spPr>
            <a:xfrm>
              <a:off x="8060324" y="3181756"/>
              <a:ext cx="431539" cy="419186"/>
            </a:xfrm>
            <a:prstGeom prst="ellipse">
              <a:avLst/>
            </a:prstGeom>
            <a:solidFill>
              <a:srgbClr val="FF9966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D41DB45-9333-4E49-8088-34F541D762FB}"/>
                </a:ext>
              </a:extLst>
            </p:cNvPr>
            <p:cNvSpPr/>
            <p:nvPr/>
          </p:nvSpPr>
          <p:spPr>
            <a:xfrm>
              <a:off x="8057795" y="2967958"/>
              <a:ext cx="466794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/>
                <a:t>+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4237CB9-2620-C14D-91A7-53B3DC008C62}"/>
              </a:ext>
            </a:extLst>
          </p:cNvPr>
          <p:cNvGrpSpPr/>
          <p:nvPr/>
        </p:nvGrpSpPr>
        <p:grpSpPr>
          <a:xfrm>
            <a:off x="4339445" y="4480698"/>
            <a:ext cx="466794" cy="769441"/>
            <a:chOff x="8057795" y="2967958"/>
            <a:chExt cx="466794" cy="769441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944D3B9-7EA6-FD4E-9693-4441D6712568}"/>
                </a:ext>
              </a:extLst>
            </p:cNvPr>
            <p:cNvSpPr/>
            <p:nvPr/>
          </p:nvSpPr>
          <p:spPr>
            <a:xfrm>
              <a:off x="8060324" y="3181756"/>
              <a:ext cx="431539" cy="419186"/>
            </a:xfrm>
            <a:prstGeom prst="ellipse">
              <a:avLst/>
            </a:prstGeom>
            <a:solidFill>
              <a:srgbClr val="FF9966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58D4B1C-CF6D-3B4A-8175-69D25C3FE54B}"/>
                </a:ext>
              </a:extLst>
            </p:cNvPr>
            <p:cNvSpPr/>
            <p:nvPr/>
          </p:nvSpPr>
          <p:spPr>
            <a:xfrm>
              <a:off x="8057795" y="2967958"/>
              <a:ext cx="466794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/>
                <a:t>+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F3157E-746C-4148-902E-2805429AE3E1}"/>
              </a:ext>
            </a:extLst>
          </p:cNvPr>
          <p:cNvGrpSpPr/>
          <p:nvPr/>
        </p:nvGrpSpPr>
        <p:grpSpPr>
          <a:xfrm>
            <a:off x="617632" y="3151570"/>
            <a:ext cx="679116" cy="666710"/>
            <a:chOff x="73272" y="3259573"/>
            <a:chExt cx="679116" cy="66671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8D90549-2CCE-0546-AB4D-265063C6F8C2}"/>
                </a:ext>
              </a:extLst>
            </p:cNvPr>
            <p:cNvSpPr/>
            <p:nvPr/>
          </p:nvSpPr>
          <p:spPr>
            <a:xfrm>
              <a:off x="73272" y="3259573"/>
              <a:ext cx="679116" cy="666710"/>
            </a:xfrm>
            <a:prstGeom prst="ellipse">
              <a:avLst/>
            </a:prstGeom>
            <a:noFill/>
            <a:ln w="762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060ABC5-D8F8-E445-A8A1-631D7D0002E0}"/>
                </a:ext>
              </a:extLst>
            </p:cNvPr>
            <p:cNvSpPr txBox="1"/>
            <p:nvPr/>
          </p:nvSpPr>
          <p:spPr>
            <a:xfrm>
              <a:off x="147286" y="3366948"/>
              <a:ext cx="4748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693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4947D87-D5AB-F84E-90C5-0DE2B62057C1}"/>
              </a:ext>
            </a:extLst>
          </p:cNvPr>
          <p:cNvGrpSpPr/>
          <p:nvPr/>
        </p:nvGrpSpPr>
        <p:grpSpPr>
          <a:xfrm>
            <a:off x="7700416" y="6137222"/>
            <a:ext cx="1109944" cy="563602"/>
            <a:chOff x="7438523" y="4806363"/>
            <a:chExt cx="1490759" cy="8303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0D21106-6199-AC44-B115-130F6D45D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438523" y="4806363"/>
              <a:ext cx="1084381" cy="46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CD4E776-4A38-E64B-BB65-A4B7A7C18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7451797" y="5110191"/>
              <a:ext cx="1477485" cy="52650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1756281-7376-FC47-BFAC-BE017448436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60381" y="3818280"/>
            <a:ext cx="1320633" cy="7983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9904E6-D12C-8547-A412-A7A1D036AA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66068" y="337532"/>
            <a:ext cx="1648668" cy="6463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B842CF-81A6-2A40-A8CA-5C6194D75C5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21570" y="903721"/>
            <a:ext cx="1567934" cy="94834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58E8798-CF30-D548-B694-6DB439B730D3}"/>
              </a:ext>
            </a:extLst>
          </p:cNvPr>
          <p:cNvGrpSpPr/>
          <p:nvPr/>
        </p:nvGrpSpPr>
        <p:grpSpPr>
          <a:xfrm>
            <a:off x="8810360" y="5486945"/>
            <a:ext cx="1285552" cy="723627"/>
            <a:chOff x="4850952" y="6019863"/>
            <a:chExt cx="1899279" cy="11727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45AFA47-3F25-3B4F-A535-94E4B1985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850952" y="6052294"/>
              <a:ext cx="1592387" cy="114026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E01118D-D5B2-784E-9BEB-C0CCC1E35C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11381" t="15647" r="11430" b="17579"/>
            <a:stretch/>
          </p:blipFill>
          <p:spPr>
            <a:xfrm rot="12520793">
              <a:off x="5782073" y="6019863"/>
              <a:ext cx="968158" cy="69620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596AEDF-E616-9B43-A689-751631ABD49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60381" y="2268995"/>
            <a:ext cx="902010" cy="5453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4EE7678-BE85-DD4D-A840-B391EDFF44A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41" t="11190" r="31507" b="19700"/>
          <a:stretch/>
        </p:blipFill>
        <p:spPr>
          <a:xfrm>
            <a:off x="1344384" y="301703"/>
            <a:ext cx="8847074" cy="633120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F1160C5-B4E1-C84C-B1AE-D5F3C315271F}"/>
              </a:ext>
            </a:extLst>
          </p:cNvPr>
          <p:cNvGrpSpPr/>
          <p:nvPr/>
        </p:nvGrpSpPr>
        <p:grpSpPr>
          <a:xfrm>
            <a:off x="4510891" y="1627759"/>
            <a:ext cx="431539" cy="769441"/>
            <a:chOff x="8065640" y="2967958"/>
            <a:chExt cx="431539" cy="769441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95DF98B-CFDB-0542-97A1-45EF37EDCAFA}"/>
                </a:ext>
              </a:extLst>
            </p:cNvPr>
            <p:cNvSpPr/>
            <p:nvPr/>
          </p:nvSpPr>
          <p:spPr>
            <a:xfrm>
              <a:off x="8065640" y="3181756"/>
              <a:ext cx="431539" cy="41918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92E8EBE-FF01-C84D-AAFE-D7E22D3B90F0}"/>
                </a:ext>
              </a:extLst>
            </p:cNvPr>
            <p:cNvSpPr/>
            <p:nvPr/>
          </p:nvSpPr>
          <p:spPr>
            <a:xfrm>
              <a:off x="8112297" y="2967958"/>
              <a:ext cx="35779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/>
                <a:t>-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13FEB15-3AA2-E144-9DB6-8986910001C7}"/>
              </a:ext>
            </a:extLst>
          </p:cNvPr>
          <p:cNvGrpSpPr/>
          <p:nvPr/>
        </p:nvGrpSpPr>
        <p:grpSpPr>
          <a:xfrm>
            <a:off x="2889796" y="1666429"/>
            <a:ext cx="431539" cy="769441"/>
            <a:chOff x="8065640" y="2967958"/>
            <a:chExt cx="431539" cy="76944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C92C977-F5AF-7647-BF57-96102A983BB7}"/>
                </a:ext>
              </a:extLst>
            </p:cNvPr>
            <p:cNvSpPr/>
            <p:nvPr/>
          </p:nvSpPr>
          <p:spPr>
            <a:xfrm>
              <a:off x="8065640" y="3181756"/>
              <a:ext cx="431539" cy="41918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0174ABB-98D5-1A4D-BA56-0C46F89CDE90}"/>
                </a:ext>
              </a:extLst>
            </p:cNvPr>
            <p:cNvSpPr/>
            <p:nvPr/>
          </p:nvSpPr>
          <p:spPr>
            <a:xfrm>
              <a:off x="8112297" y="2967958"/>
              <a:ext cx="35779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/>
                <a:t>-</a:t>
              </a:r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213154B3-AD04-C449-9FF8-C81FE6208ABC}"/>
              </a:ext>
            </a:extLst>
          </p:cNvPr>
          <p:cNvSpPr/>
          <p:nvPr/>
        </p:nvSpPr>
        <p:spPr>
          <a:xfrm>
            <a:off x="242330" y="225484"/>
            <a:ext cx="2560993" cy="1149302"/>
          </a:xfrm>
          <a:prstGeom prst="ellipse">
            <a:avLst/>
          </a:prstGeom>
          <a:solidFill>
            <a:srgbClr val="EBCD2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6FA2074-96F9-CE41-B932-112A28AA92E3}"/>
              </a:ext>
            </a:extLst>
          </p:cNvPr>
          <p:cNvSpPr/>
          <p:nvPr/>
        </p:nvSpPr>
        <p:spPr>
          <a:xfrm>
            <a:off x="361872" y="300669"/>
            <a:ext cx="24414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/>
              <a:t>Ocean</a:t>
            </a:r>
          </a:p>
          <a:p>
            <a:pPr algn="ctr"/>
            <a:r>
              <a:rPr lang="en-US" sz="2400" b="1" i="1" dirty="0"/>
              <a:t>acidification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ADB1929-3724-F246-AEB6-C9A28CE8498E}"/>
              </a:ext>
            </a:extLst>
          </p:cNvPr>
          <p:cNvGrpSpPr/>
          <p:nvPr/>
        </p:nvGrpSpPr>
        <p:grpSpPr>
          <a:xfrm>
            <a:off x="4483800" y="4547940"/>
            <a:ext cx="431539" cy="769441"/>
            <a:chOff x="8065640" y="2967958"/>
            <a:chExt cx="431539" cy="769441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2F6DEC3-47BD-C345-8B03-50281547D7A9}"/>
                </a:ext>
              </a:extLst>
            </p:cNvPr>
            <p:cNvSpPr/>
            <p:nvPr/>
          </p:nvSpPr>
          <p:spPr>
            <a:xfrm>
              <a:off x="8065640" y="3181756"/>
              <a:ext cx="431539" cy="41918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033BFCD-BAAB-D748-868C-EE796A59BADA}"/>
                </a:ext>
              </a:extLst>
            </p:cNvPr>
            <p:cNvSpPr/>
            <p:nvPr/>
          </p:nvSpPr>
          <p:spPr>
            <a:xfrm>
              <a:off x="8112297" y="2967958"/>
              <a:ext cx="35779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/>
                <a:t>-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66993A3-9D34-0D41-BD55-211FC17BC875}"/>
              </a:ext>
            </a:extLst>
          </p:cNvPr>
          <p:cNvGrpSpPr/>
          <p:nvPr/>
        </p:nvGrpSpPr>
        <p:grpSpPr>
          <a:xfrm>
            <a:off x="2880634" y="4514894"/>
            <a:ext cx="431539" cy="769441"/>
            <a:chOff x="8065640" y="2967958"/>
            <a:chExt cx="431539" cy="769441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3534D61-DC3E-5F46-9E25-2458AB9E98E8}"/>
                </a:ext>
              </a:extLst>
            </p:cNvPr>
            <p:cNvSpPr/>
            <p:nvPr/>
          </p:nvSpPr>
          <p:spPr>
            <a:xfrm>
              <a:off x="8065640" y="3181756"/>
              <a:ext cx="431539" cy="41918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B54754C-95E2-8A43-B0AD-12DBBA7CB54C}"/>
                </a:ext>
              </a:extLst>
            </p:cNvPr>
            <p:cNvSpPr/>
            <p:nvPr/>
          </p:nvSpPr>
          <p:spPr>
            <a:xfrm>
              <a:off x="8112297" y="2967958"/>
              <a:ext cx="35779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/>
                <a:t>-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560787C-D40D-4642-BF8C-22643C195244}"/>
              </a:ext>
            </a:extLst>
          </p:cNvPr>
          <p:cNvGrpSpPr/>
          <p:nvPr/>
        </p:nvGrpSpPr>
        <p:grpSpPr>
          <a:xfrm>
            <a:off x="8175242" y="4616662"/>
            <a:ext cx="431539" cy="769441"/>
            <a:chOff x="8065640" y="2967958"/>
            <a:chExt cx="431539" cy="769441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AF320D3-DC80-1449-B4ED-23951DAFBC69}"/>
                </a:ext>
              </a:extLst>
            </p:cNvPr>
            <p:cNvSpPr/>
            <p:nvPr/>
          </p:nvSpPr>
          <p:spPr>
            <a:xfrm>
              <a:off x="8065640" y="3181756"/>
              <a:ext cx="431539" cy="41918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8548FC0-A5F4-7D4E-87F3-B25A528CED3A}"/>
                </a:ext>
              </a:extLst>
            </p:cNvPr>
            <p:cNvSpPr/>
            <p:nvPr/>
          </p:nvSpPr>
          <p:spPr>
            <a:xfrm>
              <a:off x="8112297" y="2967958"/>
              <a:ext cx="35779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/>
                <a:t>-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B749AE6-1978-6841-889B-32EC3736FB5E}"/>
              </a:ext>
            </a:extLst>
          </p:cNvPr>
          <p:cNvGrpSpPr/>
          <p:nvPr/>
        </p:nvGrpSpPr>
        <p:grpSpPr>
          <a:xfrm>
            <a:off x="617632" y="3151570"/>
            <a:ext cx="679116" cy="666710"/>
            <a:chOff x="73272" y="3259573"/>
            <a:chExt cx="679116" cy="66671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739A1A7-E53E-624C-A09B-14B5E7601497}"/>
                </a:ext>
              </a:extLst>
            </p:cNvPr>
            <p:cNvSpPr/>
            <p:nvPr/>
          </p:nvSpPr>
          <p:spPr>
            <a:xfrm>
              <a:off x="73272" y="3259573"/>
              <a:ext cx="679116" cy="666710"/>
            </a:xfrm>
            <a:prstGeom prst="ellipse">
              <a:avLst/>
            </a:prstGeom>
            <a:noFill/>
            <a:ln w="762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6FC1AF9-153A-674F-9EC4-DF9CB4503E17}"/>
                </a:ext>
              </a:extLst>
            </p:cNvPr>
            <p:cNvSpPr txBox="1"/>
            <p:nvPr/>
          </p:nvSpPr>
          <p:spPr>
            <a:xfrm>
              <a:off x="93499" y="3366948"/>
              <a:ext cx="646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OA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992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74" y="726994"/>
            <a:ext cx="4960106" cy="5633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074" y="4379788"/>
            <a:ext cx="5152611" cy="1812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726994"/>
            <a:ext cx="1390737" cy="930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9074" y="206260"/>
            <a:ext cx="3454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/>
              <a:t>Main scenario </a:t>
            </a:r>
            <a:r>
              <a:rPr lang="en-US" sz="2400" b="1" i="1" dirty="0"/>
              <a:t>summaries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254" y="946566"/>
            <a:ext cx="2863393" cy="18768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824" y="946566"/>
            <a:ext cx="4507174" cy="27912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3221" y="4004657"/>
            <a:ext cx="5808846" cy="256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4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2212"/>
          <a:stretch/>
        </p:blipFill>
        <p:spPr>
          <a:xfrm>
            <a:off x="-21181" y="0"/>
            <a:ext cx="9144000" cy="6847925"/>
          </a:xfrm>
          <a:prstGeom prst="rect">
            <a:avLst/>
          </a:prstGeom>
          <a:ln w="7620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9336506" y="2045368"/>
            <a:ext cx="259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Get into biology ecology more</a:t>
            </a:r>
          </a:p>
          <a:p>
            <a:r>
              <a:rPr lang="en-US" dirty="0"/>
              <a:t>How much did the fishery bring in? </a:t>
            </a:r>
          </a:p>
          <a:p>
            <a:r>
              <a:rPr lang="en-US" dirty="0"/>
              <a:t>Since they are low in abundance,  strict measures in place to reduce by-catch</a:t>
            </a:r>
          </a:p>
        </p:txBody>
      </p:sp>
      <p:sp>
        <p:nvSpPr>
          <p:cNvPr id="7" name="Freeform 6"/>
          <p:cNvSpPr/>
          <p:nvPr/>
        </p:nvSpPr>
        <p:spPr>
          <a:xfrm rot="404957">
            <a:off x="8226103" y="4464483"/>
            <a:ext cx="676163" cy="840301"/>
          </a:xfrm>
          <a:custGeom>
            <a:avLst/>
            <a:gdLst>
              <a:gd name="connsiteX0" fmla="*/ 680132 w 691468"/>
              <a:gd name="connsiteY0" fmla="*/ 0 h 789709"/>
              <a:gd name="connsiteX1" fmla="*/ 3778 w 691468"/>
              <a:gd name="connsiteY1" fmla="*/ 15114 h 789709"/>
              <a:gd name="connsiteX2" fmla="*/ 0 w 691468"/>
              <a:gd name="connsiteY2" fmla="*/ 408079 h 789709"/>
              <a:gd name="connsiteX3" fmla="*/ 366516 w 691468"/>
              <a:gd name="connsiteY3" fmla="*/ 789709 h 789709"/>
              <a:gd name="connsiteX4" fmla="*/ 551663 w 691468"/>
              <a:gd name="connsiteY4" fmla="*/ 725474 h 789709"/>
              <a:gd name="connsiteX5" fmla="*/ 547884 w 691468"/>
              <a:gd name="connsiteY5" fmla="*/ 615897 h 789709"/>
              <a:gd name="connsiteX6" fmla="*/ 691468 w 691468"/>
              <a:gd name="connsiteY6" fmla="*/ 547884 h 78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1468" h="789709">
                <a:moveTo>
                  <a:pt x="680132" y="0"/>
                </a:moveTo>
                <a:lnTo>
                  <a:pt x="3778" y="15114"/>
                </a:lnTo>
                <a:cubicBezTo>
                  <a:pt x="2519" y="146102"/>
                  <a:pt x="1259" y="277091"/>
                  <a:pt x="0" y="408079"/>
                </a:cubicBezTo>
                <a:lnTo>
                  <a:pt x="366516" y="789709"/>
                </a:lnTo>
                <a:lnTo>
                  <a:pt x="551663" y="725474"/>
                </a:lnTo>
                <a:lnTo>
                  <a:pt x="547884" y="615897"/>
                </a:lnTo>
                <a:lnTo>
                  <a:pt x="691468" y="547884"/>
                </a:lnTo>
              </a:path>
            </a:pathLst>
          </a:custGeom>
          <a:solidFill>
            <a:srgbClr val="B4C7E7">
              <a:alpha val="65098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152" y="-1"/>
            <a:ext cx="5091848" cy="6857999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 rot="404957">
            <a:off x="9390941" y="3589535"/>
            <a:ext cx="346979" cy="431207"/>
          </a:xfrm>
          <a:custGeom>
            <a:avLst/>
            <a:gdLst>
              <a:gd name="connsiteX0" fmla="*/ 680132 w 691468"/>
              <a:gd name="connsiteY0" fmla="*/ 0 h 789709"/>
              <a:gd name="connsiteX1" fmla="*/ 3778 w 691468"/>
              <a:gd name="connsiteY1" fmla="*/ 15114 h 789709"/>
              <a:gd name="connsiteX2" fmla="*/ 0 w 691468"/>
              <a:gd name="connsiteY2" fmla="*/ 408079 h 789709"/>
              <a:gd name="connsiteX3" fmla="*/ 366516 w 691468"/>
              <a:gd name="connsiteY3" fmla="*/ 789709 h 789709"/>
              <a:gd name="connsiteX4" fmla="*/ 551663 w 691468"/>
              <a:gd name="connsiteY4" fmla="*/ 725474 h 789709"/>
              <a:gd name="connsiteX5" fmla="*/ 547884 w 691468"/>
              <a:gd name="connsiteY5" fmla="*/ 615897 h 789709"/>
              <a:gd name="connsiteX6" fmla="*/ 691468 w 691468"/>
              <a:gd name="connsiteY6" fmla="*/ 547884 h 78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1468" h="789709">
                <a:moveTo>
                  <a:pt x="680132" y="0"/>
                </a:moveTo>
                <a:lnTo>
                  <a:pt x="3778" y="15114"/>
                </a:lnTo>
                <a:cubicBezTo>
                  <a:pt x="2519" y="146102"/>
                  <a:pt x="1259" y="277091"/>
                  <a:pt x="0" y="408079"/>
                </a:cubicBezTo>
                <a:lnTo>
                  <a:pt x="366516" y="789709"/>
                </a:lnTo>
                <a:lnTo>
                  <a:pt x="551663" y="725474"/>
                </a:lnTo>
                <a:lnTo>
                  <a:pt x="547884" y="615897"/>
                </a:lnTo>
                <a:lnTo>
                  <a:pt x="691468" y="547884"/>
                </a:lnTo>
              </a:path>
            </a:pathLst>
          </a:custGeom>
          <a:solidFill>
            <a:srgbClr val="FF0000">
              <a:alpha val="6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-395787" y="-10073"/>
            <a:ext cx="7759973" cy="6868073"/>
            <a:chOff x="-322389" y="141638"/>
            <a:chExt cx="7493646" cy="6706286"/>
          </a:xfrm>
        </p:grpSpPr>
        <p:sp>
          <p:nvSpPr>
            <p:cNvPr id="13" name="Rectangle 12"/>
            <p:cNvSpPr/>
            <p:nvPr/>
          </p:nvSpPr>
          <p:spPr>
            <a:xfrm>
              <a:off x="0" y="141638"/>
              <a:ext cx="7100152" cy="67062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47625" y="6478592"/>
              <a:ext cx="27719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bg1">
                      <a:lumMod val="65000"/>
                    </a:schemeClr>
                  </a:solidFill>
                </a:rPr>
                <a:t>SAFE: </a:t>
              </a:r>
              <a:r>
                <a:rPr lang="en-US" i="1">
                  <a:solidFill>
                    <a:schemeClr val="bg1">
                      <a:lumMod val="65000"/>
                    </a:schemeClr>
                  </a:solidFill>
                </a:rPr>
                <a:t>Stockhausen 2015</a:t>
              </a:r>
              <a:endParaRPr lang="en-US" i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5400000">
              <a:off x="5995346" y="2993225"/>
              <a:ext cx="1508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Catches (t)</a:t>
              </a:r>
            </a:p>
          </p:txBody>
        </p:sp>
        <p:graphicFrame>
          <p:nvGraphicFramePr>
            <p:cNvPr id="17" name="Chart 16"/>
            <p:cNvGraphicFramePr>
              <a:graphicFrameLocks/>
            </p:cNvGraphicFramePr>
            <p:nvPr>
              <p:extLst/>
            </p:nvPr>
          </p:nvGraphicFramePr>
          <p:xfrm>
            <a:off x="-322389" y="1535463"/>
            <a:ext cx="7493646" cy="40703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grpSp>
        <p:nvGrpSpPr>
          <p:cNvPr id="18" name="Group 17"/>
          <p:cNvGrpSpPr/>
          <p:nvPr/>
        </p:nvGrpSpPr>
        <p:grpSpPr>
          <a:xfrm>
            <a:off x="1398657" y="249547"/>
            <a:ext cx="3717647" cy="866201"/>
            <a:chOff x="1708900" y="-923271"/>
            <a:chExt cx="3717647" cy="866201"/>
          </a:xfrm>
        </p:grpSpPr>
        <p:sp>
          <p:nvSpPr>
            <p:cNvPr id="19" name="Rounded Rectangle 18"/>
            <p:cNvSpPr/>
            <p:nvPr/>
          </p:nvSpPr>
          <p:spPr>
            <a:xfrm>
              <a:off x="1708900" y="-923271"/>
              <a:ext cx="3717647" cy="866201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931900" y="-771684"/>
              <a:ext cx="32217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What can we do? </a:t>
              </a:r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 flipH="1">
            <a:off x="3406006" y="3570639"/>
            <a:ext cx="19826" cy="60477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982611" y="3218382"/>
            <a:ext cx="0" cy="110066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9507159">
            <a:off x="2704536" y="2319849"/>
            <a:ext cx="2079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Fishery closure</a:t>
            </a:r>
          </a:p>
        </p:txBody>
      </p:sp>
      <p:sp>
        <p:nvSpPr>
          <p:cNvPr id="23" name="TextBox 22"/>
          <p:cNvSpPr txBox="1"/>
          <p:nvPr/>
        </p:nvSpPr>
        <p:spPr>
          <a:xfrm rot="19507159">
            <a:off x="3383211" y="2761247"/>
            <a:ext cx="2020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Pribilof Islands</a:t>
            </a:r>
          </a:p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 Habitat CA</a:t>
            </a:r>
          </a:p>
        </p:txBody>
      </p:sp>
    </p:spTree>
    <p:extLst>
      <p:ext uri="{BB962C8B-B14F-4D97-AF65-F5344CB8AC3E}">
        <p14:creationId xmlns:p14="http://schemas.microsoft.com/office/powerpoint/2010/main" val="3979432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8937" y="174107"/>
            <a:ext cx="3269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Simulation approach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621600" y="1563717"/>
          <a:ext cx="2443515" cy="2173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87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87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87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4642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642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64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64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64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576850" y="642027"/>
            <a:ext cx="3465879" cy="3103597"/>
            <a:chOff x="0" y="0"/>
            <a:chExt cx="5195842" cy="462627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8891422">
              <a:off x="620121" y="1462073"/>
              <a:ext cx="717262" cy="51567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188676" y="2064141"/>
              <a:ext cx="1296080" cy="60199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42028" y="2747547"/>
              <a:ext cx="1116277" cy="587147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421338" y="3444091"/>
              <a:ext cx="1009977" cy="596828"/>
              <a:chOff x="1122444" y="5240532"/>
              <a:chExt cx="1344280" cy="722162"/>
            </a:xfrm>
          </p:grpSpPr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122444" y="5260503"/>
                <a:ext cx="1127067" cy="702191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 l="11381" t="15647" r="11430" b="17579"/>
              <a:stretch/>
            </p:blipFill>
            <p:spPr>
              <a:xfrm rot="12520793">
                <a:off x="1781477" y="5240532"/>
                <a:ext cx="685247" cy="428730"/>
              </a:xfrm>
              <a:prstGeom prst="rect">
                <a:avLst/>
              </a:prstGeom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0" y="4094154"/>
              <a:ext cx="1521994" cy="519155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 rot="16200000" flipH="1">
              <a:off x="2685741" y="-1132194"/>
              <a:ext cx="1329560" cy="3593948"/>
              <a:chOff x="5459022" y="2765873"/>
              <a:chExt cx="1542320" cy="3115849"/>
            </a:xfrm>
          </p:grpSpPr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8891422">
                <a:off x="6284080" y="2765873"/>
                <a:ext cx="717262" cy="515678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0800000">
                <a:off x="5799606" y="3330146"/>
                <a:ext cx="1143951" cy="601997"/>
              </a:xfrm>
              <a:prstGeom prst="rect">
                <a:avLst/>
              </a:prstGeom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5743789" y="4051347"/>
                <a:ext cx="1116277" cy="587147"/>
              </a:xfrm>
              <a:prstGeom prst="rect">
                <a:avLst/>
              </a:prstGeom>
            </p:spPr>
          </p:pic>
          <p:grpSp>
            <p:nvGrpSpPr>
              <p:cNvPr id="52" name="Group 51"/>
              <p:cNvGrpSpPr/>
              <p:nvPr/>
            </p:nvGrpSpPr>
            <p:grpSpPr>
              <a:xfrm>
                <a:off x="5823099" y="4747891"/>
                <a:ext cx="1009977" cy="596828"/>
                <a:chOff x="1122444" y="5240532"/>
                <a:chExt cx="1344280" cy="722162"/>
              </a:xfrm>
            </p:grpSpPr>
            <p:pic>
              <p:nvPicPr>
                <p:cNvPr id="54" name="Picture 53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122444" y="5260503"/>
                  <a:ext cx="1127067" cy="702191"/>
                </a:xfrm>
                <a:prstGeom prst="rect">
                  <a:avLst/>
                </a:prstGeom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 rotWithShape="1"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rcRect l="11381" t="15647" r="11430" b="17579"/>
                <a:stretch/>
              </p:blipFill>
              <p:spPr>
                <a:xfrm rot="12520793">
                  <a:off x="1781477" y="5240532"/>
                  <a:ext cx="685247" cy="428730"/>
                </a:xfrm>
                <a:prstGeom prst="rect">
                  <a:avLst/>
                </a:prstGeom>
              </p:spPr>
            </p:pic>
          </p:grpSp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5459022" y="5362567"/>
                <a:ext cx="1521994" cy="519155"/>
              </a:xfrm>
              <a:prstGeom prst="rect">
                <a:avLst/>
              </a:prstGeom>
            </p:spPr>
          </p:pic>
        </p:grpSp>
        <p:grpSp>
          <p:nvGrpSpPr>
            <p:cNvPr id="13" name="Group 12"/>
            <p:cNvGrpSpPr/>
            <p:nvPr/>
          </p:nvGrpSpPr>
          <p:grpSpPr>
            <a:xfrm>
              <a:off x="1678089" y="1168360"/>
              <a:ext cx="3517753" cy="3457916"/>
              <a:chOff x="6927450" y="2319760"/>
              <a:chExt cx="3517753" cy="3457916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932356" y="3075572"/>
                <a:ext cx="450910" cy="779920"/>
                <a:chOff x="1630728" y="3504582"/>
                <a:chExt cx="450910" cy="779920"/>
              </a:xfrm>
            </p:grpSpPr>
            <p:sp>
              <p:nvSpPr>
                <p:cNvPr id="47" name="Oval 46"/>
                <p:cNvSpPr/>
                <p:nvPr/>
              </p:nvSpPr>
              <p:spPr>
                <a:xfrm>
                  <a:off x="1630728" y="3756232"/>
                  <a:ext cx="431539" cy="419186"/>
                </a:xfrm>
                <a:prstGeom prst="ellipse">
                  <a:avLst/>
                </a:prstGeom>
                <a:solidFill>
                  <a:srgbClr val="C6D9F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1638983" y="3504582"/>
                  <a:ext cx="442655" cy="7799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800" b="1" dirty="0"/>
                    <a:t>-</a:t>
                  </a:r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6935358" y="4997756"/>
                <a:ext cx="450910" cy="779920"/>
                <a:chOff x="8552800" y="3188158"/>
                <a:chExt cx="450910" cy="779920"/>
              </a:xfrm>
            </p:grpSpPr>
            <p:sp>
              <p:nvSpPr>
                <p:cNvPr id="45" name="Oval 44"/>
                <p:cNvSpPr/>
                <p:nvPr/>
              </p:nvSpPr>
              <p:spPr>
                <a:xfrm>
                  <a:off x="8552800" y="3439808"/>
                  <a:ext cx="431539" cy="419186"/>
                </a:xfrm>
                <a:prstGeom prst="ellipse">
                  <a:avLst/>
                </a:prstGeom>
                <a:solidFill>
                  <a:srgbClr val="C6D9F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8561055" y="3188158"/>
                  <a:ext cx="442655" cy="7799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800" b="1" dirty="0"/>
                    <a:t>-</a:t>
                  </a:r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7681866" y="3710592"/>
                <a:ext cx="450910" cy="779920"/>
                <a:chOff x="1630728" y="3504582"/>
                <a:chExt cx="450910" cy="779920"/>
              </a:xfrm>
            </p:grpSpPr>
            <p:sp>
              <p:nvSpPr>
                <p:cNvPr id="43" name="Oval 42"/>
                <p:cNvSpPr/>
                <p:nvPr/>
              </p:nvSpPr>
              <p:spPr>
                <a:xfrm>
                  <a:off x="1630728" y="3756232"/>
                  <a:ext cx="431539" cy="419186"/>
                </a:xfrm>
                <a:prstGeom prst="ellipse">
                  <a:avLst/>
                </a:prstGeom>
                <a:solidFill>
                  <a:srgbClr val="C6D9F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1638983" y="3504582"/>
                  <a:ext cx="442655" cy="7799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800" b="1" dirty="0"/>
                    <a:t>-</a:t>
                  </a:r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6927450" y="4396484"/>
                <a:ext cx="545990" cy="779920"/>
                <a:chOff x="10968145" y="2463165"/>
                <a:chExt cx="545990" cy="779920"/>
              </a:xfrm>
            </p:grpSpPr>
            <p:sp>
              <p:nvSpPr>
                <p:cNvPr id="41" name="Oval 40"/>
                <p:cNvSpPr/>
                <p:nvPr/>
              </p:nvSpPr>
              <p:spPr>
                <a:xfrm>
                  <a:off x="11020928" y="2663462"/>
                  <a:ext cx="431539" cy="419186"/>
                </a:xfrm>
                <a:prstGeom prst="ellipse">
                  <a:avLst/>
                </a:prstGeom>
                <a:solidFill>
                  <a:srgbClr val="FF9966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10968145" y="2463165"/>
                  <a:ext cx="545990" cy="7799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800" b="1" dirty="0"/>
                    <a:t>+</a:t>
                  </a:r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7642182" y="4380089"/>
                <a:ext cx="526768" cy="779921"/>
                <a:chOff x="10977756" y="2469117"/>
                <a:chExt cx="526768" cy="779921"/>
              </a:xfrm>
            </p:grpSpPr>
            <p:sp>
              <p:nvSpPr>
                <p:cNvPr id="39" name="Oval 38"/>
                <p:cNvSpPr/>
                <p:nvPr/>
              </p:nvSpPr>
              <p:spPr>
                <a:xfrm>
                  <a:off x="11020928" y="2634462"/>
                  <a:ext cx="431540" cy="419186"/>
                </a:xfrm>
                <a:prstGeom prst="ellipse">
                  <a:avLst/>
                </a:prstGeom>
                <a:solidFill>
                  <a:srgbClr val="FF9966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10977756" y="2469117"/>
                  <a:ext cx="526768" cy="7799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800" b="1" dirty="0"/>
                    <a:t>?</a:t>
                  </a: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8379488" y="4396484"/>
                <a:ext cx="545990" cy="779920"/>
                <a:chOff x="10968145" y="2463165"/>
                <a:chExt cx="545990" cy="779920"/>
              </a:xfrm>
            </p:grpSpPr>
            <p:sp>
              <p:nvSpPr>
                <p:cNvPr id="37" name="Oval 36"/>
                <p:cNvSpPr/>
                <p:nvPr/>
              </p:nvSpPr>
              <p:spPr>
                <a:xfrm>
                  <a:off x="11020928" y="2663462"/>
                  <a:ext cx="431539" cy="419186"/>
                </a:xfrm>
                <a:prstGeom prst="ellipse">
                  <a:avLst/>
                </a:prstGeom>
                <a:solidFill>
                  <a:srgbClr val="FF9966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10968145" y="2463165"/>
                  <a:ext cx="545990" cy="7799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800" b="1" dirty="0"/>
                    <a:t>+</a:t>
                  </a:r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9145267" y="3773338"/>
                <a:ext cx="526768" cy="779921"/>
                <a:chOff x="1596925" y="3562582"/>
                <a:chExt cx="526768" cy="779921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1630728" y="3756232"/>
                  <a:ext cx="431539" cy="419186"/>
                </a:xfrm>
                <a:prstGeom prst="ellipse">
                  <a:avLst/>
                </a:prstGeom>
                <a:solidFill>
                  <a:srgbClr val="C6D9F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1596925" y="3562582"/>
                  <a:ext cx="526768" cy="7799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800" b="1" dirty="0"/>
                    <a:t>?</a:t>
                  </a: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9946362" y="3679935"/>
                <a:ext cx="450910" cy="779920"/>
                <a:chOff x="1630728" y="3504582"/>
                <a:chExt cx="450910" cy="779920"/>
              </a:xfrm>
            </p:grpSpPr>
            <p:sp>
              <p:nvSpPr>
                <p:cNvPr id="33" name="Oval 32"/>
                <p:cNvSpPr/>
                <p:nvPr/>
              </p:nvSpPr>
              <p:spPr>
                <a:xfrm>
                  <a:off x="1630728" y="3756232"/>
                  <a:ext cx="431539" cy="419186"/>
                </a:xfrm>
                <a:prstGeom prst="ellipse">
                  <a:avLst/>
                </a:prstGeom>
                <a:solidFill>
                  <a:srgbClr val="C6D9F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1638983" y="3504582"/>
                  <a:ext cx="442655" cy="7799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800" b="1" dirty="0"/>
                    <a:t>-</a:t>
                  </a: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7645004" y="2319760"/>
                <a:ext cx="2800199" cy="906450"/>
                <a:chOff x="7645004" y="2319760"/>
                <a:chExt cx="2800199" cy="906450"/>
              </a:xfrm>
            </p:grpSpPr>
            <p:grpSp>
              <p:nvGrpSpPr>
                <p:cNvPr id="23" name="Group 22"/>
                <p:cNvGrpSpPr/>
                <p:nvPr/>
              </p:nvGrpSpPr>
              <p:grpSpPr>
                <a:xfrm>
                  <a:off x="9519483" y="2381956"/>
                  <a:ext cx="925720" cy="814688"/>
                  <a:chOff x="9519483" y="2381956"/>
                  <a:chExt cx="925720" cy="814688"/>
                </a:xfrm>
              </p:grpSpPr>
              <p:sp>
                <p:nvSpPr>
                  <p:cNvPr id="30" name="Rectangle 29"/>
                  <p:cNvSpPr/>
                  <p:nvPr/>
                </p:nvSpPr>
                <p:spPr>
                  <a:xfrm>
                    <a:off x="9519483" y="2416723"/>
                    <a:ext cx="276938" cy="7799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endParaRPr lang="en-US" sz="2800" b="1" dirty="0"/>
                  </a:p>
                </p:txBody>
              </p:sp>
              <p:sp>
                <p:nvSpPr>
                  <p:cNvPr id="31" name="Oval 30"/>
                  <p:cNvSpPr/>
                  <p:nvPr/>
                </p:nvSpPr>
                <p:spPr>
                  <a:xfrm>
                    <a:off x="9951428" y="2621512"/>
                    <a:ext cx="431539" cy="419186"/>
                  </a:xfrm>
                  <a:prstGeom prst="ellipse">
                    <a:avLst/>
                  </a:prstGeom>
                  <a:solidFill>
                    <a:srgbClr val="FF9966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/>
                  </a:p>
                </p:txBody>
              </p:sp>
              <p:sp>
                <p:nvSpPr>
                  <p:cNvPr id="32" name="Rectangle 31"/>
                  <p:cNvSpPr/>
                  <p:nvPr/>
                </p:nvSpPr>
                <p:spPr>
                  <a:xfrm>
                    <a:off x="9899213" y="2381956"/>
                    <a:ext cx="545990" cy="7799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800" b="1" dirty="0"/>
                      <a:t>+</a:t>
                    </a:r>
                  </a:p>
                </p:txBody>
              </p:sp>
            </p:grpSp>
            <p:grpSp>
              <p:nvGrpSpPr>
                <p:cNvPr id="24" name="Group 23"/>
                <p:cNvGrpSpPr/>
                <p:nvPr/>
              </p:nvGrpSpPr>
              <p:grpSpPr>
                <a:xfrm>
                  <a:off x="7645004" y="2446290"/>
                  <a:ext cx="526768" cy="779920"/>
                  <a:chOff x="10983742" y="2486973"/>
                  <a:chExt cx="526768" cy="779920"/>
                </a:xfrm>
              </p:grpSpPr>
              <p:sp>
                <p:nvSpPr>
                  <p:cNvPr id="28" name="Oval 27"/>
                  <p:cNvSpPr/>
                  <p:nvPr/>
                </p:nvSpPr>
                <p:spPr>
                  <a:xfrm>
                    <a:off x="11020928" y="2663462"/>
                    <a:ext cx="431539" cy="419186"/>
                  </a:xfrm>
                  <a:prstGeom prst="ellipse">
                    <a:avLst/>
                  </a:prstGeom>
                  <a:solidFill>
                    <a:srgbClr val="FF9966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/>
                  </a:p>
                </p:txBody>
              </p:sp>
              <p:sp>
                <p:nvSpPr>
                  <p:cNvPr id="29" name="Rectangle 28"/>
                  <p:cNvSpPr/>
                  <p:nvPr/>
                </p:nvSpPr>
                <p:spPr>
                  <a:xfrm>
                    <a:off x="10983742" y="2486973"/>
                    <a:ext cx="526768" cy="7799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800" b="1" dirty="0"/>
                      <a:t>?</a:t>
                    </a:r>
                  </a:p>
                </p:txBody>
              </p:sp>
            </p:grpSp>
            <p:grpSp>
              <p:nvGrpSpPr>
                <p:cNvPr id="25" name="Group 24"/>
                <p:cNvGrpSpPr/>
                <p:nvPr/>
              </p:nvGrpSpPr>
              <p:grpSpPr>
                <a:xfrm>
                  <a:off x="9142714" y="2319760"/>
                  <a:ext cx="450910" cy="779921"/>
                  <a:chOff x="1630728" y="3504582"/>
                  <a:chExt cx="450910" cy="779921"/>
                </a:xfrm>
              </p:grpSpPr>
              <p:sp>
                <p:nvSpPr>
                  <p:cNvPr id="26" name="Oval 25"/>
                  <p:cNvSpPr/>
                  <p:nvPr/>
                </p:nvSpPr>
                <p:spPr>
                  <a:xfrm>
                    <a:off x="1630728" y="3756232"/>
                    <a:ext cx="431539" cy="419186"/>
                  </a:xfrm>
                  <a:prstGeom prst="ellipse">
                    <a:avLst/>
                  </a:prstGeom>
                  <a:solidFill>
                    <a:srgbClr val="C6D9F1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/>
                  </a:p>
                </p:txBody>
              </p:sp>
              <p:sp>
                <p:nvSpPr>
                  <p:cNvPr id="27" name="Rectangle 26"/>
                  <p:cNvSpPr/>
                  <p:nvPr/>
                </p:nvSpPr>
                <p:spPr>
                  <a:xfrm>
                    <a:off x="1638983" y="3504582"/>
                    <a:ext cx="442655" cy="7799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800" b="1" dirty="0"/>
                      <a:t>-</a:t>
                    </a:r>
                  </a:p>
                </p:txBody>
              </p:sp>
            </p:grpSp>
          </p:grpSp>
        </p:grpSp>
      </p:grpSp>
      <p:sp>
        <p:nvSpPr>
          <p:cNvPr id="58" name="Oval 57"/>
          <p:cNvSpPr/>
          <p:nvPr/>
        </p:nvSpPr>
        <p:spPr>
          <a:xfrm>
            <a:off x="3186151" y="3378964"/>
            <a:ext cx="287858" cy="281216"/>
          </a:xfrm>
          <a:prstGeom prst="ellipse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59" name="Rectangle 58"/>
          <p:cNvSpPr/>
          <p:nvPr/>
        </p:nvSpPr>
        <p:spPr>
          <a:xfrm>
            <a:off x="3191657" y="3210141"/>
            <a:ext cx="2952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/>
              <a:t>-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CAD1623-BDCF-684B-AEEB-4BD67B78D679}"/>
              </a:ext>
            </a:extLst>
          </p:cNvPr>
          <p:cNvGrpSpPr/>
          <p:nvPr/>
        </p:nvGrpSpPr>
        <p:grpSpPr>
          <a:xfrm>
            <a:off x="6831638" y="678161"/>
            <a:ext cx="563433" cy="575167"/>
            <a:chOff x="6847947" y="804050"/>
            <a:chExt cx="563433" cy="575167"/>
          </a:xfrm>
        </p:grpSpPr>
        <p:cxnSp>
          <p:nvCxnSpPr>
            <p:cNvPr id="88" name="Straight Arrow Connector 87"/>
            <p:cNvCxnSpPr/>
            <p:nvPr/>
          </p:nvCxnSpPr>
          <p:spPr>
            <a:xfrm flipV="1">
              <a:off x="6881929" y="873006"/>
              <a:ext cx="357533" cy="257961"/>
            </a:xfrm>
            <a:prstGeom prst="straightConnector1">
              <a:avLst/>
            </a:prstGeom>
            <a:ln w="76200" cmpd="sng">
              <a:headEnd type="oval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H="1" flipV="1">
              <a:off x="7239462" y="873006"/>
              <a:ext cx="171918" cy="187165"/>
            </a:xfrm>
            <a:prstGeom prst="straightConnector1">
              <a:avLst/>
            </a:prstGeom>
            <a:ln w="76200" cmpd="sng">
              <a:headEnd type="oval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H="1" flipV="1">
              <a:off x="6881929" y="1130967"/>
              <a:ext cx="314161" cy="248250"/>
            </a:xfrm>
            <a:prstGeom prst="straightConnector1">
              <a:avLst/>
            </a:prstGeom>
            <a:ln w="76200" cmpd="sng">
              <a:headEnd type="oval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H="1" flipV="1">
              <a:off x="6847947" y="804050"/>
              <a:ext cx="348144" cy="575167"/>
            </a:xfrm>
            <a:prstGeom prst="straightConnector1">
              <a:avLst/>
            </a:prstGeom>
            <a:ln w="76200" cmpd="sng">
              <a:headEnd type="oval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0" name="TextBox 119"/>
          <p:cNvSpPr txBox="1"/>
          <p:nvPr/>
        </p:nvSpPr>
        <p:spPr>
          <a:xfrm>
            <a:off x="4786172" y="678161"/>
            <a:ext cx="1481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Sample</a:t>
            </a:r>
          </a:p>
          <a:p>
            <a:r>
              <a:rPr lang="en-US" sz="2400" dirty="0"/>
              <a:t> network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4869737" y="1930562"/>
            <a:ext cx="2053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Weight community</a:t>
            </a:r>
          </a:p>
          <a:p>
            <a:r>
              <a:rPr lang="en-US" sz="2400" dirty="0"/>
              <a:t>matrix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4866290" y="4754288"/>
            <a:ext cx="3443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4.          Test for stability</a:t>
            </a:r>
          </a:p>
        </p:txBody>
      </p:sp>
      <p:graphicFrame>
        <p:nvGraphicFramePr>
          <p:cNvPr id="79" name="Table 78">
            <a:extLst>
              <a:ext uri="{FF2B5EF4-FFF2-40B4-BE49-F238E27FC236}">
                <a16:creationId xmlns:a16="http://schemas.microsoft.com/office/drawing/2014/main" id="{28278442-BB27-9F4F-A661-14978D9BB0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610731"/>
              </p:ext>
            </p:extLst>
          </p:nvPr>
        </p:nvGraphicFramePr>
        <p:xfrm>
          <a:off x="6568991" y="1856249"/>
          <a:ext cx="1487750" cy="11882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7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7647"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.42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-.05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.03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64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-.90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/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/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647"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-.21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/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-.83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-.17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64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.13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.76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.91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64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-.10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/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-.67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0" name="TextBox 79">
            <a:extLst>
              <a:ext uri="{FF2B5EF4-FFF2-40B4-BE49-F238E27FC236}">
                <a16:creationId xmlns:a16="http://schemas.microsoft.com/office/drawing/2014/main" id="{F1836FBF-50F9-B643-8FC0-B71D603C9BAC}"/>
              </a:ext>
            </a:extLst>
          </p:cNvPr>
          <p:cNvSpPr txBox="1"/>
          <p:nvPr/>
        </p:nvSpPr>
        <p:spPr>
          <a:xfrm>
            <a:off x="4850479" y="3482053"/>
            <a:ext cx="3249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3.         Inequalities met?</a:t>
            </a:r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A4014AB0-252F-9F45-B628-379D481FCF3D}"/>
              </a:ext>
            </a:extLst>
          </p:cNvPr>
          <p:cNvSpPr/>
          <p:nvPr/>
        </p:nvSpPr>
        <p:spPr>
          <a:xfrm rot="5400000">
            <a:off x="8483534" y="3645887"/>
            <a:ext cx="448766" cy="15569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477540-3504-384D-A1D2-AF9B15BAEC8B}"/>
              </a:ext>
            </a:extLst>
          </p:cNvPr>
          <p:cNvSpPr txBox="1"/>
          <p:nvPr/>
        </p:nvSpPr>
        <p:spPr>
          <a:xfrm>
            <a:off x="8089577" y="3546003"/>
            <a:ext cx="49244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61BD329-9AC5-524E-A271-8B107C6FFDED}"/>
              </a:ext>
            </a:extLst>
          </p:cNvPr>
          <p:cNvSpPr txBox="1"/>
          <p:nvPr/>
        </p:nvSpPr>
        <p:spPr>
          <a:xfrm>
            <a:off x="8887533" y="3483373"/>
            <a:ext cx="3012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Swap values to comply</a:t>
            </a:r>
          </a:p>
        </p:txBody>
      </p:sp>
      <p:sp>
        <p:nvSpPr>
          <p:cNvPr id="84" name="Triangle 83">
            <a:extLst>
              <a:ext uri="{FF2B5EF4-FFF2-40B4-BE49-F238E27FC236}">
                <a16:creationId xmlns:a16="http://schemas.microsoft.com/office/drawing/2014/main" id="{B32D7BFA-C2C4-9547-A90D-869799D5298D}"/>
              </a:ext>
            </a:extLst>
          </p:cNvPr>
          <p:cNvSpPr/>
          <p:nvPr/>
        </p:nvSpPr>
        <p:spPr>
          <a:xfrm rot="10800000">
            <a:off x="6831639" y="4289024"/>
            <a:ext cx="448766" cy="15569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1F1D808-2039-264C-804B-1632E8E23199}"/>
              </a:ext>
            </a:extLst>
          </p:cNvPr>
          <p:cNvSpPr txBox="1"/>
          <p:nvPr/>
        </p:nvSpPr>
        <p:spPr>
          <a:xfrm>
            <a:off x="6790439" y="3872716"/>
            <a:ext cx="52386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YES</a:t>
            </a: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2715A1FC-C60E-BF41-BA01-2E91072B601E}"/>
              </a:ext>
            </a:extLst>
          </p:cNvPr>
          <p:cNvSpPr/>
          <p:nvPr/>
        </p:nvSpPr>
        <p:spPr>
          <a:xfrm>
            <a:off x="7458203" y="3860625"/>
            <a:ext cx="2556679" cy="946314"/>
          </a:xfrm>
          <a:custGeom>
            <a:avLst/>
            <a:gdLst>
              <a:gd name="connsiteX0" fmla="*/ 2843408 w 2843408"/>
              <a:gd name="connsiteY0" fmla="*/ 0 h 463463"/>
              <a:gd name="connsiteX1" fmla="*/ 1866378 w 2843408"/>
              <a:gd name="connsiteY1" fmla="*/ 363255 h 463463"/>
              <a:gd name="connsiteX2" fmla="*/ 0 w 2843408"/>
              <a:gd name="connsiteY2" fmla="*/ 463463 h 463463"/>
              <a:gd name="connsiteX3" fmla="*/ 0 w 2843408"/>
              <a:gd name="connsiteY3" fmla="*/ 463463 h 463463"/>
              <a:gd name="connsiteX0" fmla="*/ 2843408 w 2843408"/>
              <a:gd name="connsiteY0" fmla="*/ 0 h 463463"/>
              <a:gd name="connsiteX1" fmla="*/ 1232752 w 2843408"/>
              <a:gd name="connsiteY1" fmla="*/ 174743 h 463463"/>
              <a:gd name="connsiteX2" fmla="*/ 0 w 2843408"/>
              <a:gd name="connsiteY2" fmla="*/ 463463 h 463463"/>
              <a:gd name="connsiteX3" fmla="*/ 0 w 2843408"/>
              <a:gd name="connsiteY3" fmla="*/ 463463 h 463463"/>
              <a:gd name="connsiteX0" fmla="*/ 2843408 w 2843408"/>
              <a:gd name="connsiteY0" fmla="*/ 0 h 463463"/>
              <a:gd name="connsiteX1" fmla="*/ 1232752 w 2843408"/>
              <a:gd name="connsiteY1" fmla="*/ 174743 h 463463"/>
              <a:gd name="connsiteX2" fmla="*/ 0 w 2843408"/>
              <a:gd name="connsiteY2" fmla="*/ 463463 h 463463"/>
              <a:gd name="connsiteX3" fmla="*/ 0 w 2843408"/>
              <a:gd name="connsiteY3" fmla="*/ 463463 h 463463"/>
              <a:gd name="connsiteX0" fmla="*/ 2776711 w 2776711"/>
              <a:gd name="connsiteY0" fmla="*/ 0 h 455923"/>
              <a:gd name="connsiteX1" fmla="*/ 1232752 w 2776711"/>
              <a:gd name="connsiteY1" fmla="*/ 167203 h 455923"/>
              <a:gd name="connsiteX2" fmla="*/ 0 w 2776711"/>
              <a:gd name="connsiteY2" fmla="*/ 455923 h 455923"/>
              <a:gd name="connsiteX3" fmla="*/ 0 w 2776711"/>
              <a:gd name="connsiteY3" fmla="*/ 455923 h 455923"/>
              <a:gd name="connsiteX0" fmla="*/ 2776711 w 2776711"/>
              <a:gd name="connsiteY0" fmla="*/ 0 h 455923"/>
              <a:gd name="connsiteX1" fmla="*/ 1232752 w 2776711"/>
              <a:gd name="connsiteY1" fmla="*/ 167203 h 455923"/>
              <a:gd name="connsiteX2" fmla="*/ 0 w 2776711"/>
              <a:gd name="connsiteY2" fmla="*/ 455923 h 455923"/>
              <a:gd name="connsiteX3" fmla="*/ 0 w 2776711"/>
              <a:gd name="connsiteY3" fmla="*/ 455923 h 455923"/>
              <a:gd name="connsiteX0" fmla="*/ 2776711 w 2776711"/>
              <a:gd name="connsiteY0" fmla="*/ 0 h 455923"/>
              <a:gd name="connsiteX1" fmla="*/ 565778 w 2776711"/>
              <a:gd name="connsiteY1" fmla="*/ 212446 h 455923"/>
              <a:gd name="connsiteX2" fmla="*/ 0 w 2776711"/>
              <a:gd name="connsiteY2" fmla="*/ 455923 h 455923"/>
              <a:gd name="connsiteX3" fmla="*/ 0 w 2776711"/>
              <a:gd name="connsiteY3" fmla="*/ 455923 h 455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6711" h="455923">
                <a:moveTo>
                  <a:pt x="2776711" y="0"/>
                </a:moveTo>
                <a:cubicBezTo>
                  <a:pt x="2241682" y="29898"/>
                  <a:pt x="1028563" y="136459"/>
                  <a:pt x="565778" y="212446"/>
                </a:cubicBezTo>
                <a:cubicBezTo>
                  <a:pt x="102993" y="288433"/>
                  <a:pt x="94296" y="415344"/>
                  <a:pt x="0" y="455923"/>
                </a:cubicBezTo>
                <a:lnTo>
                  <a:pt x="0" y="455923"/>
                </a:lnTo>
              </a:path>
            </a:pathLst>
          </a:custGeom>
          <a:noFill/>
          <a:ln w="381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Triangle 86">
            <a:extLst>
              <a:ext uri="{FF2B5EF4-FFF2-40B4-BE49-F238E27FC236}">
                <a16:creationId xmlns:a16="http://schemas.microsoft.com/office/drawing/2014/main" id="{17825F41-7AD8-8444-84E2-4635AC498335}"/>
              </a:ext>
            </a:extLst>
          </p:cNvPr>
          <p:cNvSpPr/>
          <p:nvPr/>
        </p:nvSpPr>
        <p:spPr>
          <a:xfrm rot="10800000">
            <a:off x="6702416" y="1466754"/>
            <a:ext cx="795017" cy="155691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riangle 88">
            <a:extLst>
              <a:ext uri="{FF2B5EF4-FFF2-40B4-BE49-F238E27FC236}">
                <a16:creationId xmlns:a16="http://schemas.microsoft.com/office/drawing/2014/main" id="{5686A8AA-B2EC-7A45-81CD-541928372072}"/>
              </a:ext>
            </a:extLst>
          </p:cNvPr>
          <p:cNvSpPr/>
          <p:nvPr/>
        </p:nvSpPr>
        <p:spPr>
          <a:xfrm rot="10800000">
            <a:off x="6663186" y="3146490"/>
            <a:ext cx="795017" cy="155691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riangle 102">
            <a:extLst>
              <a:ext uri="{FF2B5EF4-FFF2-40B4-BE49-F238E27FC236}">
                <a16:creationId xmlns:a16="http://schemas.microsoft.com/office/drawing/2014/main" id="{65BDB4CF-484B-6B4F-A804-31F4481EFF1D}"/>
              </a:ext>
            </a:extLst>
          </p:cNvPr>
          <p:cNvSpPr/>
          <p:nvPr/>
        </p:nvSpPr>
        <p:spPr>
          <a:xfrm rot="10800000">
            <a:off x="6695941" y="5567589"/>
            <a:ext cx="448766" cy="15569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A0C42AF-A16F-5749-BA9A-CAD25599ED59}"/>
              </a:ext>
            </a:extLst>
          </p:cNvPr>
          <p:cNvSpPr txBox="1"/>
          <p:nvPr/>
        </p:nvSpPr>
        <p:spPr>
          <a:xfrm>
            <a:off x="6654741" y="5151281"/>
            <a:ext cx="52386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YES</a:t>
            </a:r>
          </a:p>
        </p:txBody>
      </p:sp>
      <p:sp>
        <p:nvSpPr>
          <p:cNvPr id="105" name="Triangle 104">
            <a:extLst>
              <a:ext uri="{FF2B5EF4-FFF2-40B4-BE49-F238E27FC236}">
                <a16:creationId xmlns:a16="http://schemas.microsoft.com/office/drawing/2014/main" id="{1A26591C-B775-524E-B181-E092D00BE5F5}"/>
              </a:ext>
            </a:extLst>
          </p:cNvPr>
          <p:cNvSpPr/>
          <p:nvPr/>
        </p:nvSpPr>
        <p:spPr>
          <a:xfrm rot="5400000">
            <a:off x="8623408" y="4844691"/>
            <a:ext cx="448766" cy="15569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3B9D4A8-B6F4-F24E-AFC5-8B1730126915}"/>
              </a:ext>
            </a:extLst>
          </p:cNvPr>
          <p:cNvSpPr txBox="1"/>
          <p:nvPr/>
        </p:nvSpPr>
        <p:spPr>
          <a:xfrm>
            <a:off x="8229451" y="4744807"/>
            <a:ext cx="49244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3848B2B-61CA-9347-90E3-17CEE038D7EE}"/>
              </a:ext>
            </a:extLst>
          </p:cNvPr>
          <p:cNvSpPr txBox="1"/>
          <p:nvPr/>
        </p:nvSpPr>
        <p:spPr>
          <a:xfrm>
            <a:off x="9022370" y="4712732"/>
            <a:ext cx="1205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Discard!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E046DE6-C92D-6442-A578-51CD91D57A11}"/>
              </a:ext>
            </a:extLst>
          </p:cNvPr>
          <p:cNvSpPr txBox="1"/>
          <p:nvPr/>
        </p:nvSpPr>
        <p:spPr>
          <a:xfrm>
            <a:off x="4891182" y="5831506"/>
            <a:ext cx="4131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5.               Calculate press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D3BCC0B-39E4-FF45-B3FA-C8D9B0510FB6}"/>
              </a:ext>
            </a:extLst>
          </p:cNvPr>
          <p:cNvSpPr txBox="1"/>
          <p:nvPr/>
        </p:nvSpPr>
        <p:spPr>
          <a:xfrm>
            <a:off x="8582020" y="2150597"/>
            <a:ext cx="2239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~</a:t>
            </a:r>
            <a:r>
              <a:rPr lang="en-US" sz="2400" dirty="0"/>
              <a:t>Uniform(.01, 1)</a:t>
            </a:r>
          </a:p>
        </p:txBody>
      </p:sp>
      <p:sp>
        <p:nvSpPr>
          <p:cNvPr id="64" name="Arc 63">
            <a:extLst>
              <a:ext uri="{FF2B5EF4-FFF2-40B4-BE49-F238E27FC236}">
                <a16:creationId xmlns:a16="http://schemas.microsoft.com/office/drawing/2014/main" id="{C8B5ABFA-D414-EC4A-A6C2-89AC9A696B37}"/>
              </a:ext>
            </a:extLst>
          </p:cNvPr>
          <p:cNvSpPr/>
          <p:nvPr/>
        </p:nvSpPr>
        <p:spPr>
          <a:xfrm rot="10800000">
            <a:off x="4258527" y="876096"/>
            <a:ext cx="1564657" cy="5212731"/>
          </a:xfrm>
          <a:prstGeom prst="arc">
            <a:avLst>
              <a:gd name="adj1" fmla="val 16464835"/>
              <a:gd name="adj2" fmla="val 5089968"/>
            </a:avLst>
          </a:prstGeom>
          <a:ln w="317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DF34EFD-F254-3346-A236-C0F6BD7A0F32}"/>
              </a:ext>
            </a:extLst>
          </p:cNvPr>
          <p:cNvSpPr txBox="1"/>
          <p:nvPr/>
        </p:nvSpPr>
        <p:spPr>
          <a:xfrm>
            <a:off x="6901430" y="6446118"/>
            <a:ext cx="536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Melbourne-Thomas et al. 2012, Ecological Monographs</a:t>
            </a:r>
          </a:p>
        </p:txBody>
      </p:sp>
    </p:spTree>
    <p:extLst>
      <p:ext uri="{BB962C8B-B14F-4D97-AF65-F5344CB8AC3E}">
        <p14:creationId xmlns:p14="http://schemas.microsoft.com/office/powerpoint/2010/main" val="58199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  <p:bldP spid="121" grpId="0"/>
      <p:bldP spid="122" grpId="0"/>
      <p:bldP spid="80" grpId="0"/>
      <p:bldP spid="2" grpId="0" animBg="1"/>
      <p:bldP spid="3" grpId="0" animBg="1"/>
      <p:bldP spid="60" grpId="0"/>
      <p:bldP spid="84" grpId="0" animBg="1"/>
      <p:bldP spid="86" grpId="0" animBg="1"/>
      <p:bldP spid="61" grpId="0" animBg="1"/>
      <p:bldP spid="87" grpId="0" animBg="1"/>
      <p:bldP spid="89" grpId="0" animBg="1"/>
      <p:bldP spid="103" grpId="0" animBg="1"/>
      <p:bldP spid="103" grpId="1" animBg="1"/>
      <p:bldP spid="104" grpId="0" animBg="1"/>
      <p:bldP spid="104" grpId="1" animBg="1"/>
      <p:bldP spid="105" grpId="0" animBg="1"/>
      <p:bldP spid="106" grpId="0" animBg="1"/>
      <p:bldP spid="107" grpId="0"/>
      <p:bldP spid="108" grpId="0"/>
      <p:bldP spid="110" grpId="0"/>
      <p:bldP spid="6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621600" y="1563717"/>
          <a:ext cx="2443515" cy="2173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87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87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87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4642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642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64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64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64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576850" y="642027"/>
            <a:ext cx="3465879" cy="3103597"/>
            <a:chOff x="0" y="0"/>
            <a:chExt cx="5195842" cy="462627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8891422">
              <a:off x="620121" y="1462073"/>
              <a:ext cx="717262" cy="51567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188676" y="2064141"/>
              <a:ext cx="1296080" cy="60199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42028" y="2747547"/>
              <a:ext cx="1116277" cy="587147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421338" y="3444091"/>
              <a:ext cx="1009977" cy="596828"/>
              <a:chOff x="1122444" y="5240532"/>
              <a:chExt cx="1344280" cy="722162"/>
            </a:xfrm>
          </p:grpSpPr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122444" y="5260503"/>
                <a:ext cx="1127067" cy="702191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 l="11381" t="15647" r="11430" b="17579"/>
              <a:stretch/>
            </p:blipFill>
            <p:spPr>
              <a:xfrm rot="12520793">
                <a:off x="1781477" y="5240532"/>
                <a:ext cx="685247" cy="428730"/>
              </a:xfrm>
              <a:prstGeom prst="rect">
                <a:avLst/>
              </a:prstGeom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0" y="4094154"/>
              <a:ext cx="1521994" cy="519155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 rot="16200000" flipH="1">
              <a:off x="2685741" y="-1132194"/>
              <a:ext cx="1329560" cy="3593948"/>
              <a:chOff x="5459022" y="2765873"/>
              <a:chExt cx="1542320" cy="3115849"/>
            </a:xfrm>
          </p:grpSpPr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8891422">
                <a:off x="6284080" y="2765873"/>
                <a:ext cx="717262" cy="515678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0800000">
                <a:off x="5799606" y="3330146"/>
                <a:ext cx="1143951" cy="601997"/>
              </a:xfrm>
              <a:prstGeom prst="rect">
                <a:avLst/>
              </a:prstGeom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5743789" y="4051347"/>
                <a:ext cx="1116277" cy="587147"/>
              </a:xfrm>
              <a:prstGeom prst="rect">
                <a:avLst/>
              </a:prstGeom>
            </p:spPr>
          </p:pic>
          <p:grpSp>
            <p:nvGrpSpPr>
              <p:cNvPr id="52" name="Group 51"/>
              <p:cNvGrpSpPr/>
              <p:nvPr/>
            </p:nvGrpSpPr>
            <p:grpSpPr>
              <a:xfrm>
                <a:off x="5823099" y="4747891"/>
                <a:ext cx="1009977" cy="596828"/>
                <a:chOff x="1122444" y="5240532"/>
                <a:chExt cx="1344280" cy="722162"/>
              </a:xfrm>
            </p:grpSpPr>
            <p:pic>
              <p:nvPicPr>
                <p:cNvPr id="54" name="Picture 53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122444" y="5260503"/>
                  <a:ext cx="1127067" cy="702191"/>
                </a:xfrm>
                <a:prstGeom prst="rect">
                  <a:avLst/>
                </a:prstGeom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 rotWithShape="1"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rcRect l="11381" t="15647" r="11430" b="17579"/>
                <a:stretch/>
              </p:blipFill>
              <p:spPr>
                <a:xfrm rot="12520793">
                  <a:off x="1781477" y="5240532"/>
                  <a:ext cx="685247" cy="428730"/>
                </a:xfrm>
                <a:prstGeom prst="rect">
                  <a:avLst/>
                </a:prstGeom>
              </p:spPr>
            </p:pic>
          </p:grpSp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5459022" y="5362567"/>
                <a:ext cx="1521994" cy="519155"/>
              </a:xfrm>
              <a:prstGeom prst="rect">
                <a:avLst/>
              </a:prstGeom>
            </p:spPr>
          </p:pic>
        </p:grpSp>
        <p:grpSp>
          <p:nvGrpSpPr>
            <p:cNvPr id="13" name="Group 12"/>
            <p:cNvGrpSpPr/>
            <p:nvPr/>
          </p:nvGrpSpPr>
          <p:grpSpPr>
            <a:xfrm>
              <a:off x="1678089" y="1168360"/>
              <a:ext cx="3517753" cy="3457916"/>
              <a:chOff x="6927450" y="2319760"/>
              <a:chExt cx="3517753" cy="3457916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932356" y="3075572"/>
                <a:ext cx="450910" cy="779920"/>
                <a:chOff x="1630728" y="3504582"/>
                <a:chExt cx="450910" cy="779920"/>
              </a:xfrm>
            </p:grpSpPr>
            <p:sp>
              <p:nvSpPr>
                <p:cNvPr id="47" name="Oval 46"/>
                <p:cNvSpPr/>
                <p:nvPr/>
              </p:nvSpPr>
              <p:spPr>
                <a:xfrm>
                  <a:off x="1630728" y="3756232"/>
                  <a:ext cx="431539" cy="419186"/>
                </a:xfrm>
                <a:prstGeom prst="ellipse">
                  <a:avLst/>
                </a:prstGeom>
                <a:solidFill>
                  <a:srgbClr val="C6D9F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1638983" y="3504582"/>
                  <a:ext cx="442655" cy="7799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800" b="1" dirty="0"/>
                    <a:t>-</a:t>
                  </a:r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6935358" y="4997756"/>
                <a:ext cx="450910" cy="779920"/>
                <a:chOff x="8552800" y="3188158"/>
                <a:chExt cx="450910" cy="779920"/>
              </a:xfrm>
            </p:grpSpPr>
            <p:sp>
              <p:nvSpPr>
                <p:cNvPr id="45" name="Oval 44"/>
                <p:cNvSpPr/>
                <p:nvPr/>
              </p:nvSpPr>
              <p:spPr>
                <a:xfrm>
                  <a:off x="8552800" y="3439808"/>
                  <a:ext cx="431539" cy="419186"/>
                </a:xfrm>
                <a:prstGeom prst="ellipse">
                  <a:avLst/>
                </a:prstGeom>
                <a:solidFill>
                  <a:srgbClr val="C6D9F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8561055" y="3188158"/>
                  <a:ext cx="442655" cy="7799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800" b="1" dirty="0"/>
                    <a:t>-</a:t>
                  </a:r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7681866" y="3710592"/>
                <a:ext cx="450910" cy="779920"/>
                <a:chOff x="1630728" y="3504582"/>
                <a:chExt cx="450910" cy="779920"/>
              </a:xfrm>
            </p:grpSpPr>
            <p:sp>
              <p:nvSpPr>
                <p:cNvPr id="43" name="Oval 42"/>
                <p:cNvSpPr/>
                <p:nvPr/>
              </p:nvSpPr>
              <p:spPr>
                <a:xfrm>
                  <a:off x="1630728" y="3756232"/>
                  <a:ext cx="431539" cy="419186"/>
                </a:xfrm>
                <a:prstGeom prst="ellipse">
                  <a:avLst/>
                </a:prstGeom>
                <a:solidFill>
                  <a:srgbClr val="C6D9F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1638983" y="3504582"/>
                  <a:ext cx="442655" cy="7799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800" b="1" dirty="0"/>
                    <a:t>-</a:t>
                  </a:r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6927450" y="4396484"/>
                <a:ext cx="545990" cy="779920"/>
                <a:chOff x="10968145" y="2463165"/>
                <a:chExt cx="545990" cy="779920"/>
              </a:xfrm>
            </p:grpSpPr>
            <p:sp>
              <p:nvSpPr>
                <p:cNvPr id="41" name="Oval 40"/>
                <p:cNvSpPr/>
                <p:nvPr/>
              </p:nvSpPr>
              <p:spPr>
                <a:xfrm>
                  <a:off x="11020928" y="2663462"/>
                  <a:ext cx="431539" cy="419186"/>
                </a:xfrm>
                <a:prstGeom prst="ellipse">
                  <a:avLst/>
                </a:prstGeom>
                <a:solidFill>
                  <a:srgbClr val="FF9966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10968145" y="2463165"/>
                  <a:ext cx="545990" cy="7799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800" b="1" dirty="0"/>
                    <a:t>+</a:t>
                  </a:r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7642182" y="4380089"/>
                <a:ext cx="526768" cy="779921"/>
                <a:chOff x="10977756" y="2469117"/>
                <a:chExt cx="526768" cy="779921"/>
              </a:xfrm>
            </p:grpSpPr>
            <p:sp>
              <p:nvSpPr>
                <p:cNvPr id="39" name="Oval 38"/>
                <p:cNvSpPr/>
                <p:nvPr/>
              </p:nvSpPr>
              <p:spPr>
                <a:xfrm>
                  <a:off x="11020928" y="2634462"/>
                  <a:ext cx="431540" cy="419186"/>
                </a:xfrm>
                <a:prstGeom prst="ellipse">
                  <a:avLst/>
                </a:prstGeom>
                <a:solidFill>
                  <a:srgbClr val="FF9966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10977756" y="2469117"/>
                  <a:ext cx="526768" cy="7799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800" b="1" dirty="0"/>
                    <a:t>?</a:t>
                  </a: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8379488" y="4396484"/>
                <a:ext cx="545990" cy="779920"/>
                <a:chOff x="10968145" y="2463165"/>
                <a:chExt cx="545990" cy="779920"/>
              </a:xfrm>
            </p:grpSpPr>
            <p:sp>
              <p:nvSpPr>
                <p:cNvPr id="37" name="Oval 36"/>
                <p:cNvSpPr/>
                <p:nvPr/>
              </p:nvSpPr>
              <p:spPr>
                <a:xfrm>
                  <a:off x="11020928" y="2663462"/>
                  <a:ext cx="431539" cy="419186"/>
                </a:xfrm>
                <a:prstGeom prst="ellipse">
                  <a:avLst/>
                </a:prstGeom>
                <a:solidFill>
                  <a:srgbClr val="FF9966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10968145" y="2463165"/>
                  <a:ext cx="545990" cy="7799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800" b="1" dirty="0"/>
                    <a:t>+</a:t>
                  </a:r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9145267" y="3773338"/>
                <a:ext cx="526768" cy="779921"/>
                <a:chOff x="1596925" y="3562582"/>
                <a:chExt cx="526768" cy="779921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1630728" y="3756232"/>
                  <a:ext cx="431539" cy="419186"/>
                </a:xfrm>
                <a:prstGeom prst="ellipse">
                  <a:avLst/>
                </a:prstGeom>
                <a:solidFill>
                  <a:srgbClr val="C6D9F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1596925" y="3562582"/>
                  <a:ext cx="526768" cy="7799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800" b="1" dirty="0"/>
                    <a:t>?</a:t>
                  </a: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9946362" y="3679935"/>
                <a:ext cx="450910" cy="779920"/>
                <a:chOff x="1630728" y="3504582"/>
                <a:chExt cx="450910" cy="779920"/>
              </a:xfrm>
            </p:grpSpPr>
            <p:sp>
              <p:nvSpPr>
                <p:cNvPr id="33" name="Oval 32"/>
                <p:cNvSpPr/>
                <p:nvPr/>
              </p:nvSpPr>
              <p:spPr>
                <a:xfrm>
                  <a:off x="1630728" y="3756232"/>
                  <a:ext cx="431539" cy="419186"/>
                </a:xfrm>
                <a:prstGeom prst="ellipse">
                  <a:avLst/>
                </a:prstGeom>
                <a:solidFill>
                  <a:srgbClr val="C6D9F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1638983" y="3504582"/>
                  <a:ext cx="442655" cy="7799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800" b="1" dirty="0"/>
                    <a:t>-</a:t>
                  </a: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7645004" y="2319760"/>
                <a:ext cx="2800199" cy="906450"/>
                <a:chOff x="7645004" y="2319760"/>
                <a:chExt cx="2800199" cy="906450"/>
              </a:xfrm>
            </p:grpSpPr>
            <p:grpSp>
              <p:nvGrpSpPr>
                <p:cNvPr id="23" name="Group 22"/>
                <p:cNvGrpSpPr/>
                <p:nvPr/>
              </p:nvGrpSpPr>
              <p:grpSpPr>
                <a:xfrm>
                  <a:off x="9519483" y="2381956"/>
                  <a:ext cx="925720" cy="814688"/>
                  <a:chOff x="9519483" y="2381956"/>
                  <a:chExt cx="925720" cy="814688"/>
                </a:xfrm>
              </p:grpSpPr>
              <p:sp>
                <p:nvSpPr>
                  <p:cNvPr id="30" name="Rectangle 29"/>
                  <p:cNvSpPr/>
                  <p:nvPr/>
                </p:nvSpPr>
                <p:spPr>
                  <a:xfrm>
                    <a:off x="9519483" y="2416723"/>
                    <a:ext cx="276938" cy="7799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endParaRPr lang="en-US" sz="2800" b="1" dirty="0"/>
                  </a:p>
                </p:txBody>
              </p:sp>
              <p:sp>
                <p:nvSpPr>
                  <p:cNvPr id="31" name="Oval 30"/>
                  <p:cNvSpPr/>
                  <p:nvPr/>
                </p:nvSpPr>
                <p:spPr>
                  <a:xfrm>
                    <a:off x="9951428" y="2621512"/>
                    <a:ext cx="431539" cy="419186"/>
                  </a:xfrm>
                  <a:prstGeom prst="ellipse">
                    <a:avLst/>
                  </a:prstGeom>
                  <a:solidFill>
                    <a:srgbClr val="FF9966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/>
                  </a:p>
                </p:txBody>
              </p:sp>
              <p:sp>
                <p:nvSpPr>
                  <p:cNvPr id="32" name="Rectangle 31"/>
                  <p:cNvSpPr/>
                  <p:nvPr/>
                </p:nvSpPr>
                <p:spPr>
                  <a:xfrm>
                    <a:off x="9899213" y="2381956"/>
                    <a:ext cx="545990" cy="7799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800" b="1" dirty="0"/>
                      <a:t>+</a:t>
                    </a:r>
                  </a:p>
                </p:txBody>
              </p:sp>
            </p:grpSp>
            <p:grpSp>
              <p:nvGrpSpPr>
                <p:cNvPr id="24" name="Group 23"/>
                <p:cNvGrpSpPr/>
                <p:nvPr/>
              </p:nvGrpSpPr>
              <p:grpSpPr>
                <a:xfrm>
                  <a:off x="7645004" y="2446290"/>
                  <a:ext cx="526768" cy="779920"/>
                  <a:chOff x="10983742" y="2486973"/>
                  <a:chExt cx="526768" cy="779920"/>
                </a:xfrm>
              </p:grpSpPr>
              <p:sp>
                <p:nvSpPr>
                  <p:cNvPr id="28" name="Oval 27"/>
                  <p:cNvSpPr/>
                  <p:nvPr/>
                </p:nvSpPr>
                <p:spPr>
                  <a:xfrm>
                    <a:off x="11020928" y="2663462"/>
                    <a:ext cx="431539" cy="419186"/>
                  </a:xfrm>
                  <a:prstGeom prst="ellipse">
                    <a:avLst/>
                  </a:prstGeom>
                  <a:solidFill>
                    <a:srgbClr val="FF9966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/>
                  </a:p>
                </p:txBody>
              </p:sp>
              <p:sp>
                <p:nvSpPr>
                  <p:cNvPr id="29" name="Rectangle 28"/>
                  <p:cNvSpPr/>
                  <p:nvPr/>
                </p:nvSpPr>
                <p:spPr>
                  <a:xfrm>
                    <a:off x="10983742" y="2486973"/>
                    <a:ext cx="526768" cy="7799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800" b="1" dirty="0"/>
                      <a:t>?</a:t>
                    </a:r>
                  </a:p>
                </p:txBody>
              </p:sp>
            </p:grpSp>
            <p:grpSp>
              <p:nvGrpSpPr>
                <p:cNvPr id="25" name="Group 24"/>
                <p:cNvGrpSpPr/>
                <p:nvPr/>
              </p:nvGrpSpPr>
              <p:grpSpPr>
                <a:xfrm>
                  <a:off x="9142714" y="2319760"/>
                  <a:ext cx="450910" cy="779921"/>
                  <a:chOff x="1630728" y="3504582"/>
                  <a:chExt cx="450910" cy="779921"/>
                </a:xfrm>
              </p:grpSpPr>
              <p:sp>
                <p:nvSpPr>
                  <p:cNvPr id="26" name="Oval 25"/>
                  <p:cNvSpPr/>
                  <p:nvPr/>
                </p:nvSpPr>
                <p:spPr>
                  <a:xfrm>
                    <a:off x="1630728" y="3756232"/>
                    <a:ext cx="431539" cy="419186"/>
                  </a:xfrm>
                  <a:prstGeom prst="ellipse">
                    <a:avLst/>
                  </a:prstGeom>
                  <a:solidFill>
                    <a:srgbClr val="C6D9F1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/>
                  </a:p>
                </p:txBody>
              </p:sp>
              <p:sp>
                <p:nvSpPr>
                  <p:cNvPr id="27" name="Rectangle 26"/>
                  <p:cNvSpPr/>
                  <p:nvPr/>
                </p:nvSpPr>
                <p:spPr>
                  <a:xfrm>
                    <a:off x="1638983" y="3504582"/>
                    <a:ext cx="442655" cy="7799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800" b="1" dirty="0"/>
                      <a:t>-</a:t>
                    </a:r>
                  </a:p>
                </p:txBody>
              </p:sp>
            </p:grpSp>
          </p:grpSp>
        </p:grpSp>
      </p:grpSp>
      <p:sp>
        <p:nvSpPr>
          <p:cNvPr id="58" name="Oval 57"/>
          <p:cNvSpPr/>
          <p:nvPr/>
        </p:nvSpPr>
        <p:spPr>
          <a:xfrm>
            <a:off x="3186151" y="3378964"/>
            <a:ext cx="287858" cy="281216"/>
          </a:xfrm>
          <a:prstGeom prst="ellipse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59" name="Rectangle 58"/>
          <p:cNvSpPr/>
          <p:nvPr/>
        </p:nvSpPr>
        <p:spPr>
          <a:xfrm>
            <a:off x="3191657" y="3210141"/>
            <a:ext cx="2952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/>
              <a:t>-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314C8D8-E01B-0443-8AAA-15C73ADD1960}"/>
              </a:ext>
            </a:extLst>
          </p:cNvPr>
          <p:cNvSpPr/>
          <p:nvPr/>
        </p:nvSpPr>
        <p:spPr>
          <a:xfrm>
            <a:off x="8955277" y="3904759"/>
            <a:ext cx="595901" cy="3966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8ABB46D-583C-0448-891D-CF36EE71E98F}"/>
              </a:ext>
            </a:extLst>
          </p:cNvPr>
          <p:cNvGrpSpPr/>
          <p:nvPr/>
        </p:nvGrpSpPr>
        <p:grpSpPr>
          <a:xfrm>
            <a:off x="4981322" y="2160952"/>
            <a:ext cx="1104507" cy="2021349"/>
            <a:chOff x="8331415" y="753061"/>
            <a:chExt cx="563940" cy="2567879"/>
          </a:xfrm>
        </p:grpSpPr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B1E32310-D683-D64A-A775-E2421C1A1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7775" t="47809" r="13108" b="49021"/>
            <a:stretch/>
          </p:blipFill>
          <p:spPr>
            <a:xfrm rot="16200000">
              <a:off x="7263194" y="1892823"/>
              <a:ext cx="2334923" cy="1984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F96E5D17-9EDD-E84A-8231-5841E1B88105}"/>
                </a:ext>
              </a:extLst>
            </p:cNvPr>
            <p:cNvSpPr txBox="1"/>
            <p:nvPr/>
          </p:nvSpPr>
          <p:spPr>
            <a:xfrm>
              <a:off x="8617146" y="804476"/>
              <a:ext cx="94320" cy="469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D4B31F2C-4FEB-A44D-AAD7-07FF6A38BCCC}"/>
                </a:ext>
              </a:extLst>
            </p:cNvPr>
            <p:cNvCxnSpPr/>
            <p:nvPr/>
          </p:nvCxnSpPr>
          <p:spPr>
            <a:xfrm>
              <a:off x="8541595" y="952199"/>
              <a:ext cx="106789" cy="7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3EEB09E2-4067-7541-8B13-ADCE21AC14B1}"/>
                </a:ext>
              </a:extLst>
            </p:cNvPr>
            <p:cNvCxnSpPr/>
            <p:nvPr/>
          </p:nvCxnSpPr>
          <p:spPr>
            <a:xfrm>
              <a:off x="8533073" y="1409399"/>
              <a:ext cx="106789" cy="7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AB648CA8-09C8-A240-B9F0-C6A684A104AE}"/>
                </a:ext>
              </a:extLst>
            </p:cNvPr>
            <p:cNvCxnSpPr/>
            <p:nvPr/>
          </p:nvCxnSpPr>
          <p:spPr>
            <a:xfrm>
              <a:off x="8541593" y="2552399"/>
              <a:ext cx="106789" cy="7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2CFD1781-14E5-E146-A9C7-F80A595B6B02}"/>
                </a:ext>
              </a:extLst>
            </p:cNvPr>
            <p:cNvCxnSpPr/>
            <p:nvPr/>
          </p:nvCxnSpPr>
          <p:spPr>
            <a:xfrm>
              <a:off x="8541593" y="3015949"/>
              <a:ext cx="106789" cy="7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748AA809-0E16-2B46-951D-E80BDA71A1F2}"/>
                </a:ext>
              </a:extLst>
            </p:cNvPr>
            <p:cNvSpPr txBox="1"/>
            <p:nvPr/>
          </p:nvSpPr>
          <p:spPr>
            <a:xfrm>
              <a:off x="8636262" y="1712371"/>
              <a:ext cx="94320" cy="469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47ED0472-9E61-3D4D-9DF4-B0CB347D82C2}"/>
                </a:ext>
              </a:extLst>
            </p:cNvPr>
            <p:cNvSpPr txBox="1"/>
            <p:nvPr/>
          </p:nvSpPr>
          <p:spPr>
            <a:xfrm>
              <a:off x="8621391" y="1255924"/>
              <a:ext cx="94320" cy="469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95E2BE53-82DD-1543-8596-17EF22C9DB22}"/>
                </a:ext>
              </a:extLst>
            </p:cNvPr>
            <p:cNvSpPr txBox="1"/>
            <p:nvPr/>
          </p:nvSpPr>
          <p:spPr>
            <a:xfrm>
              <a:off x="8620231" y="1027044"/>
              <a:ext cx="94320" cy="469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A9E97A91-CA5A-824E-A597-17F1E5F80A96}"/>
                </a:ext>
              </a:extLst>
            </p:cNvPr>
            <p:cNvSpPr txBox="1"/>
            <p:nvPr/>
          </p:nvSpPr>
          <p:spPr>
            <a:xfrm>
              <a:off x="8582055" y="1742843"/>
              <a:ext cx="94320" cy="469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93AE211D-0695-A64A-9B67-7D8D38092A7F}"/>
                </a:ext>
              </a:extLst>
            </p:cNvPr>
            <p:cNvSpPr txBox="1"/>
            <p:nvPr/>
          </p:nvSpPr>
          <p:spPr>
            <a:xfrm>
              <a:off x="8590575" y="2387353"/>
              <a:ext cx="94320" cy="469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2C5C460A-03EE-8848-A7E9-CCD687C74A96}"/>
                </a:ext>
              </a:extLst>
            </p:cNvPr>
            <p:cNvSpPr txBox="1"/>
            <p:nvPr/>
          </p:nvSpPr>
          <p:spPr>
            <a:xfrm>
              <a:off x="8589167" y="2412880"/>
              <a:ext cx="94320" cy="469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3A311A73-7B11-6349-8D54-8A523F487227}"/>
                </a:ext>
              </a:extLst>
            </p:cNvPr>
            <p:cNvSpPr txBox="1"/>
            <p:nvPr/>
          </p:nvSpPr>
          <p:spPr>
            <a:xfrm>
              <a:off x="8591084" y="2851749"/>
              <a:ext cx="94320" cy="469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DB703219-EF08-D041-AFF1-59C02B54051A}"/>
                </a:ext>
              </a:extLst>
            </p:cNvPr>
            <p:cNvSpPr txBox="1"/>
            <p:nvPr/>
          </p:nvSpPr>
          <p:spPr>
            <a:xfrm>
              <a:off x="8604637" y="753061"/>
              <a:ext cx="290718" cy="469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100</a:t>
              </a: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25E3566C-DFE6-3445-817F-6A83996300BF}"/>
              </a:ext>
            </a:extLst>
          </p:cNvPr>
          <p:cNvSpPr txBox="1"/>
          <p:nvPr/>
        </p:nvSpPr>
        <p:spPr>
          <a:xfrm>
            <a:off x="6600612" y="2497653"/>
            <a:ext cx="361805" cy="2907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898B3B9-9B21-C94A-B47D-69EF1C34238C}"/>
              </a:ext>
            </a:extLst>
          </p:cNvPr>
          <p:cNvSpPr txBox="1"/>
          <p:nvPr/>
        </p:nvSpPr>
        <p:spPr>
          <a:xfrm>
            <a:off x="6674397" y="3447414"/>
            <a:ext cx="361805" cy="2907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B00A068-4D65-8648-B3B2-D8A74B430639}"/>
              </a:ext>
            </a:extLst>
          </p:cNvPr>
          <p:cNvSpPr txBox="1"/>
          <p:nvPr/>
        </p:nvSpPr>
        <p:spPr>
          <a:xfrm>
            <a:off x="6041258" y="2809099"/>
            <a:ext cx="1504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% Positive</a:t>
            </a:r>
          </a:p>
          <a:p>
            <a:r>
              <a:rPr lang="en-US" b="1" dirty="0"/>
              <a:t> outcomes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772CE96-848C-7A44-91BC-B9BD08B28DF1}"/>
              </a:ext>
            </a:extLst>
          </p:cNvPr>
          <p:cNvSpPr txBox="1"/>
          <p:nvPr/>
        </p:nvSpPr>
        <p:spPr>
          <a:xfrm>
            <a:off x="5528529" y="297333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50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E4C2C28-D94E-874A-92F5-03D72D5A527F}"/>
              </a:ext>
            </a:extLst>
          </p:cNvPr>
          <p:cNvSpPr txBox="1"/>
          <p:nvPr/>
        </p:nvSpPr>
        <p:spPr>
          <a:xfrm>
            <a:off x="5540937" y="341303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25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E37701D-4012-8E4D-A4D5-D9131F38F35D}"/>
              </a:ext>
            </a:extLst>
          </p:cNvPr>
          <p:cNvSpPr txBox="1"/>
          <p:nvPr/>
        </p:nvSpPr>
        <p:spPr>
          <a:xfrm>
            <a:off x="5556484" y="379097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0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7274C27B-4ACA-024E-B015-33B95CF2BEE3}"/>
              </a:ext>
            </a:extLst>
          </p:cNvPr>
          <p:cNvSpPr txBox="1"/>
          <p:nvPr/>
        </p:nvSpPr>
        <p:spPr>
          <a:xfrm>
            <a:off x="5551534" y="251208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75</a:t>
            </a: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ED2229CA-1AEF-114F-ACCC-A5271BFCA484}"/>
              </a:ext>
            </a:extLst>
          </p:cNvPr>
          <p:cNvCxnSpPr/>
          <p:nvPr/>
        </p:nvCxnSpPr>
        <p:spPr>
          <a:xfrm>
            <a:off x="5385588" y="3133056"/>
            <a:ext cx="209152" cy="5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Picture 115">
            <a:extLst>
              <a:ext uri="{FF2B5EF4-FFF2-40B4-BE49-F238E27FC236}">
                <a16:creationId xmlns:a16="http://schemas.microsoft.com/office/drawing/2014/main" id="{393FE780-A42E-DF4D-9AE7-5F4D40FD369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891422">
            <a:off x="8101432" y="1962412"/>
            <a:ext cx="478449" cy="345949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DEFCD4CD-1FDE-7648-87AE-D76EA88E750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7813637" y="2366317"/>
            <a:ext cx="864548" cy="403857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882053F9-0FEA-BE49-81D3-3EA469A7F7E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15930" y="2824788"/>
            <a:ext cx="744611" cy="393895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97E1DD59-7534-3548-BA8E-116B2BF68A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1381" t="15647" r="11430" b="17579"/>
          <a:stretch/>
        </p:blipFill>
        <p:spPr>
          <a:xfrm rot="12520793">
            <a:off x="8168945" y="3465517"/>
            <a:ext cx="343421" cy="237702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33AE08E4-2580-D641-8CDA-F949F51B34B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45272" y="3917285"/>
            <a:ext cx="1015244" cy="348282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64AD4193-614E-3F41-A88A-8E584E79691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99566" y="3448525"/>
            <a:ext cx="564845" cy="389317"/>
          </a:xfrm>
          <a:prstGeom prst="rect">
            <a:avLst/>
          </a:prstGeom>
        </p:spPr>
      </p:pic>
      <p:sp>
        <p:nvSpPr>
          <p:cNvPr id="126" name="Rectangle 125">
            <a:extLst>
              <a:ext uri="{FF2B5EF4-FFF2-40B4-BE49-F238E27FC236}">
                <a16:creationId xmlns:a16="http://schemas.microsoft.com/office/drawing/2014/main" id="{BE0FC069-0D98-8A44-84AD-E5BE0439CD75}"/>
              </a:ext>
            </a:extLst>
          </p:cNvPr>
          <p:cNvSpPr/>
          <p:nvPr/>
        </p:nvSpPr>
        <p:spPr>
          <a:xfrm>
            <a:off x="8955921" y="1844018"/>
            <a:ext cx="595901" cy="3966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C3594FEC-4AD4-DD49-822B-2F7214255E4B}"/>
              </a:ext>
            </a:extLst>
          </p:cNvPr>
          <p:cNvSpPr/>
          <p:nvPr/>
        </p:nvSpPr>
        <p:spPr>
          <a:xfrm>
            <a:off x="8956619" y="2253471"/>
            <a:ext cx="595901" cy="3966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41836F2C-BEF3-6946-B05C-7FC2853FC205}"/>
              </a:ext>
            </a:extLst>
          </p:cNvPr>
          <p:cNvSpPr/>
          <p:nvPr/>
        </p:nvSpPr>
        <p:spPr>
          <a:xfrm>
            <a:off x="8956619" y="2669864"/>
            <a:ext cx="595901" cy="396674"/>
          </a:xfrm>
          <a:prstGeom prst="rect">
            <a:avLst/>
          </a:prstGeom>
          <a:solidFill>
            <a:srgbClr val="FFDC9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CAC9D275-5ABF-A541-BD7A-17DE729A6737}"/>
              </a:ext>
            </a:extLst>
          </p:cNvPr>
          <p:cNvSpPr/>
          <p:nvPr/>
        </p:nvSpPr>
        <p:spPr>
          <a:xfrm>
            <a:off x="8955320" y="3076731"/>
            <a:ext cx="595901" cy="396674"/>
          </a:xfrm>
          <a:prstGeom prst="rect">
            <a:avLst/>
          </a:prstGeom>
          <a:solidFill>
            <a:srgbClr val="999A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10ECF7EB-027C-BA43-B5B3-C0D240F662DE}"/>
              </a:ext>
            </a:extLst>
          </p:cNvPr>
          <p:cNvSpPr/>
          <p:nvPr/>
        </p:nvSpPr>
        <p:spPr>
          <a:xfrm>
            <a:off x="8959726" y="3483598"/>
            <a:ext cx="595901" cy="396674"/>
          </a:xfrm>
          <a:prstGeom prst="rect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882288B-A0BB-8644-B967-82C8BC7C2BF7}"/>
              </a:ext>
            </a:extLst>
          </p:cNvPr>
          <p:cNvSpPr txBox="1"/>
          <p:nvPr/>
        </p:nvSpPr>
        <p:spPr>
          <a:xfrm>
            <a:off x="9662249" y="3887368"/>
            <a:ext cx="1869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/>
              <a:t>Pressed node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4FA6036-F357-5F46-BC52-1F5ADF7101D2}"/>
              </a:ext>
            </a:extLst>
          </p:cNvPr>
          <p:cNvSpPr txBox="1"/>
          <p:nvPr/>
        </p:nvSpPr>
        <p:spPr>
          <a:xfrm>
            <a:off x="9997352" y="2600830"/>
            <a:ext cx="13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/>
              <a:t>Response</a:t>
            </a:r>
          </a:p>
        </p:txBody>
      </p:sp>
      <p:sp>
        <p:nvSpPr>
          <p:cNvPr id="96" name="Right Brace 95">
            <a:extLst>
              <a:ext uri="{FF2B5EF4-FFF2-40B4-BE49-F238E27FC236}">
                <a16:creationId xmlns:a16="http://schemas.microsoft.com/office/drawing/2014/main" id="{594E38A8-8F51-084F-8CEE-9BE3FE7E6A8F}"/>
              </a:ext>
            </a:extLst>
          </p:cNvPr>
          <p:cNvSpPr/>
          <p:nvPr/>
        </p:nvSpPr>
        <p:spPr>
          <a:xfrm>
            <a:off x="9662249" y="1793344"/>
            <a:ext cx="341802" cy="209402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D42E44AF-7D4E-8D40-AD27-01D8DE6450D2}"/>
              </a:ext>
            </a:extLst>
          </p:cNvPr>
          <p:cNvSpPr/>
          <p:nvPr/>
        </p:nvSpPr>
        <p:spPr>
          <a:xfrm>
            <a:off x="9109548" y="3965996"/>
            <a:ext cx="310729" cy="3044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2355A102-F724-4345-B2D9-336603387D4C}"/>
              </a:ext>
            </a:extLst>
          </p:cNvPr>
          <p:cNvSpPr/>
          <p:nvPr/>
        </p:nvSpPr>
        <p:spPr>
          <a:xfrm>
            <a:off x="9146037" y="4004304"/>
            <a:ext cx="233455" cy="228706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7EBE0B66-50CA-464B-801E-CB7EED80340F}"/>
              </a:ext>
            </a:extLst>
          </p:cNvPr>
          <p:cNvSpPr/>
          <p:nvPr/>
        </p:nvSpPr>
        <p:spPr>
          <a:xfrm>
            <a:off x="9205854" y="4062965"/>
            <a:ext cx="119799" cy="11736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7C931FB6-366E-E943-9A6B-EF51024F5BAA}"/>
              </a:ext>
            </a:extLst>
          </p:cNvPr>
          <p:cNvSpPr txBox="1"/>
          <p:nvPr/>
        </p:nvSpPr>
        <p:spPr>
          <a:xfrm>
            <a:off x="328937" y="174107"/>
            <a:ext cx="3269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Simulation approach</a:t>
            </a:r>
          </a:p>
        </p:txBody>
      </p:sp>
    </p:spTree>
    <p:extLst>
      <p:ext uri="{BB962C8B-B14F-4D97-AF65-F5344CB8AC3E}">
        <p14:creationId xmlns:p14="http://schemas.microsoft.com/office/powerpoint/2010/main" val="3885840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023778-1ED0-F74C-BDE7-B1373D6759F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3355914" y="-1013757"/>
            <a:ext cx="5989047" cy="878926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E73BA14-9409-8842-9FF1-87ADE059E4D3}"/>
              </a:ext>
            </a:extLst>
          </p:cNvPr>
          <p:cNvGrpSpPr/>
          <p:nvPr/>
        </p:nvGrpSpPr>
        <p:grpSpPr>
          <a:xfrm>
            <a:off x="8254269" y="6151661"/>
            <a:ext cx="1120029" cy="686225"/>
            <a:chOff x="7438523" y="4806363"/>
            <a:chExt cx="1490759" cy="8303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801BC7-CA54-094D-B66D-DBE5E331A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438523" y="4806363"/>
              <a:ext cx="1084381" cy="46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F1A431B-ECB2-924E-9A5C-C13F2EB68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7451797" y="5110191"/>
              <a:ext cx="1477485" cy="52650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D8F8523-4007-9F42-B090-1C1CD6ED6A7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514472" y="3617486"/>
            <a:ext cx="1077209" cy="6512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E53FBF-9F75-8246-97AE-110DD929ED4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07226" y="194861"/>
            <a:ext cx="1468726" cy="5758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5324AB-56E4-A04F-AB58-A03CB384029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75952" y="930258"/>
            <a:ext cx="1335738" cy="8079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9C705E9-5DF7-B541-8F08-B5F7C9F23273}"/>
              </a:ext>
            </a:extLst>
          </p:cNvPr>
          <p:cNvGrpSpPr/>
          <p:nvPr/>
        </p:nvGrpSpPr>
        <p:grpSpPr>
          <a:xfrm>
            <a:off x="9631148" y="5350691"/>
            <a:ext cx="1297233" cy="800970"/>
            <a:chOff x="4850952" y="6019863"/>
            <a:chExt cx="1899279" cy="11727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FE7D65A-89DD-D740-B750-52B9BD610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850952" y="6052294"/>
              <a:ext cx="1592387" cy="114026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3375CE-EDDD-794B-9556-C487ED03A4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11381" t="15647" r="11430" b="17579"/>
            <a:stretch/>
          </p:blipFill>
          <p:spPr>
            <a:xfrm rot="12520793">
              <a:off x="5782073" y="6019863"/>
              <a:ext cx="968158" cy="69620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FF61D5B-41CA-734D-A056-3E7B8EA3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43871" y="2142219"/>
            <a:ext cx="1077209" cy="6512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7F9ED5-7AFC-FC47-8DB5-6D91DE9EBBBF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891422">
            <a:off x="936462" y="1859851"/>
            <a:ext cx="1139005" cy="8400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4CEBA4-58F4-E845-94F1-0260C65A23BB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4104758">
            <a:off x="1071510" y="4131250"/>
            <a:ext cx="1035458" cy="76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928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6">
            <a:extLst>
              <a:ext uri="{FF2B5EF4-FFF2-40B4-BE49-F238E27FC236}">
                <a16:creationId xmlns:a16="http://schemas.microsoft.com/office/drawing/2014/main" id="{0A40A628-0F19-8545-9199-DC7DB53C02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17" b="15439"/>
          <a:stretch/>
        </p:blipFill>
        <p:spPr>
          <a:xfrm>
            <a:off x="4590959" y="218468"/>
            <a:ext cx="4344924" cy="57298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EDC5404-04C5-044C-96AF-F67796546009}"/>
              </a:ext>
            </a:extLst>
          </p:cNvPr>
          <p:cNvGrpSpPr/>
          <p:nvPr/>
        </p:nvGrpSpPr>
        <p:grpSpPr>
          <a:xfrm>
            <a:off x="4860406" y="4175793"/>
            <a:ext cx="3560844" cy="1680010"/>
            <a:chOff x="4860406" y="4175793"/>
            <a:chExt cx="3560844" cy="168001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1DA36A8-3A17-AE4C-AC91-D00C9BD9D2FC}"/>
                </a:ext>
              </a:extLst>
            </p:cNvPr>
            <p:cNvGrpSpPr/>
            <p:nvPr/>
          </p:nvGrpSpPr>
          <p:grpSpPr>
            <a:xfrm>
              <a:off x="4860406" y="4179874"/>
              <a:ext cx="169145" cy="173169"/>
              <a:chOff x="4860406" y="4179874"/>
              <a:chExt cx="169145" cy="173169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FE3F7FB-75B0-594E-ADE7-AE2788B5741F}"/>
                  </a:ext>
                </a:extLst>
              </p:cNvPr>
              <p:cNvSpPr/>
              <p:nvPr/>
            </p:nvSpPr>
            <p:spPr>
              <a:xfrm>
                <a:off x="4860406" y="417987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EE5B2FEC-22C5-7944-9DE9-0216E506C5E6}"/>
                  </a:ext>
                </a:extLst>
              </p:cNvPr>
              <p:cNvSpPr/>
              <p:nvPr/>
            </p:nvSpPr>
            <p:spPr>
              <a:xfrm>
                <a:off x="4889859" y="420964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BBAC702B-37F1-0645-A471-C7CC47A13362}"/>
                  </a:ext>
                </a:extLst>
              </p:cNvPr>
              <p:cNvSpPr/>
              <p:nvPr/>
            </p:nvSpPr>
            <p:spPr>
              <a:xfrm>
                <a:off x="4924508" y="424831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58877B5A-0180-FD47-BC4A-C9F6038A5D95}"/>
                </a:ext>
              </a:extLst>
            </p:cNvPr>
            <p:cNvGrpSpPr/>
            <p:nvPr/>
          </p:nvGrpSpPr>
          <p:grpSpPr>
            <a:xfrm>
              <a:off x="5143917" y="4433429"/>
              <a:ext cx="169145" cy="173169"/>
              <a:chOff x="4863581" y="4186224"/>
              <a:chExt cx="169145" cy="173169"/>
            </a:xfrm>
          </p:grpSpPr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41F05B56-E1DE-0843-8309-16556477A273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390CECC9-CF05-1243-B66E-F8A3585515E0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>
                <a:extLst>
                  <a:ext uri="{FF2B5EF4-FFF2-40B4-BE49-F238E27FC236}">
                    <a16:creationId xmlns:a16="http://schemas.microsoft.com/office/drawing/2014/main" id="{DCFEBF53-20DB-B949-B7F2-F0DF278BF153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582283E9-C4DD-204E-8580-5870BD6A3F93}"/>
                </a:ext>
              </a:extLst>
            </p:cNvPr>
            <p:cNvGrpSpPr/>
            <p:nvPr/>
          </p:nvGrpSpPr>
          <p:grpSpPr>
            <a:xfrm>
              <a:off x="5422951" y="4686579"/>
              <a:ext cx="169145" cy="173169"/>
              <a:chOff x="4863581" y="4186224"/>
              <a:chExt cx="169145" cy="173169"/>
            </a:xfrm>
          </p:grpSpPr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56155FC4-ECE6-B240-A034-B3C2ACD2A36C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77E18A1B-470A-EC4F-BE9F-7CC4AE744CF9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E429DFC2-D996-4A4D-85F0-A0B67C9B7890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F981791B-08B3-364A-A714-075936CF76D2}"/>
                </a:ext>
              </a:extLst>
            </p:cNvPr>
            <p:cNvGrpSpPr/>
            <p:nvPr/>
          </p:nvGrpSpPr>
          <p:grpSpPr>
            <a:xfrm>
              <a:off x="5994902" y="4184187"/>
              <a:ext cx="169145" cy="173169"/>
              <a:chOff x="4863581" y="4186224"/>
              <a:chExt cx="169145" cy="173169"/>
            </a:xfrm>
          </p:grpSpPr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F1E76D01-81FC-BD44-8CA9-08A5BC03105E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729CB6AE-EA11-0845-8BBD-B5C3D7153461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38FE5F3C-1451-DE4C-8504-D31ADACF6478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BD134010-72BF-2741-BE0E-C3C0B4CB555D}"/>
                </a:ext>
              </a:extLst>
            </p:cNvPr>
            <p:cNvGrpSpPr/>
            <p:nvPr/>
          </p:nvGrpSpPr>
          <p:grpSpPr>
            <a:xfrm>
              <a:off x="5994017" y="4438189"/>
              <a:ext cx="169145" cy="173169"/>
              <a:chOff x="4863581" y="4186224"/>
              <a:chExt cx="169145" cy="173169"/>
            </a:xfrm>
          </p:grpSpPr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7E0A553F-97F9-A342-98C6-CCC8DE5FBCF1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19D313B7-4E0E-0B4C-9A49-A82621B4C784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6CDA596D-A788-8F4D-9B10-0F92CC4C9809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86F33510-07FE-D94D-92A0-288B11F45BF0}"/>
                </a:ext>
              </a:extLst>
            </p:cNvPr>
            <p:cNvGrpSpPr/>
            <p:nvPr/>
          </p:nvGrpSpPr>
          <p:grpSpPr>
            <a:xfrm>
              <a:off x="5996364" y="4679140"/>
              <a:ext cx="169145" cy="173169"/>
              <a:chOff x="4863581" y="4186224"/>
              <a:chExt cx="169145" cy="173169"/>
            </a:xfrm>
          </p:grpSpPr>
          <p:sp>
            <p:nvSpPr>
              <p:cNvPr id="269" name="Oval 268">
                <a:extLst>
                  <a:ext uri="{FF2B5EF4-FFF2-40B4-BE49-F238E27FC236}">
                    <a16:creationId xmlns:a16="http://schemas.microsoft.com/office/drawing/2014/main" id="{100DB17E-81E7-9B4C-AB80-7261E45A7B7E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E0243D02-B0B7-3C4F-8C61-C305C446AECB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F6394D2E-4B2A-2E44-89CB-47CC67ACF299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61790D00-C012-A346-933B-17B02A234E46}"/>
                </a:ext>
              </a:extLst>
            </p:cNvPr>
            <p:cNvGrpSpPr/>
            <p:nvPr/>
          </p:nvGrpSpPr>
          <p:grpSpPr>
            <a:xfrm>
              <a:off x="5995479" y="4933142"/>
              <a:ext cx="169145" cy="173169"/>
              <a:chOff x="4863581" y="4186224"/>
              <a:chExt cx="169145" cy="173169"/>
            </a:xfrm>
          </p:grpSpPr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E764AAA3-7813-1047-8FB7-E2C843884652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7589201C-262B-1548-BC4D-A4B53AC11C73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>
                <a:extLst>
                  <a:ext uri="{FF2B5EF4-FFF2-40B4-BE49-F238E27FC236}">
                    <a16:creationId xmlns:a16="http://schemas.microsoft.com/office/drawing/2014/main" id="{A2C5D866-DCED-D643-B64E-3501104BC578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2F284872-FE53-0044-B9C7-B56D57F9459E}"/>
                </a:ext>
              </a:extLst>
            </p:cNvPr>
            <p:cNvGrpSpPr/>
            <p:nvPr/>
          </p:nvGrpSpPr>
          <p:grpSpPr>
            <a:xfrm>
              <a:off x="6559735" y="4187305"/>
              <a:ext cx="169145" cy="173169"/>
              <a:chOff x="4863581" y="4186224"/>
              <a:chExt cx="169145" cy="173169"/>
            </a:xfrm>
          </p:grpSpPr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162F11E7-4337-264D-9DF2-CDCE96D46CD7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4EB412CC-0AD1-7E4E-B182-E524A157D528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344D4BD6-1491-A44A-BBD9-992484D73719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5AE8651E-681E-F448-80A8-60BCB029F671}"/>
                </a:ext>
              </a:extLst>
            </p:cNvPr>
            <p:cNvGrpSpPr/>
            <p:nvPr/>
          </p:nvGrpSpPr>
          <p:grpSpPr>
            <a:xfrm>
              <a:off x="6558850" y="4441307"/>
              <a:ext cx="169145" cy="173169"/>
              <a:chOff x="4863581" y="4186224"/>
              <a:chExt cx="169145" cy="173169"/>
            </a:xfrm>
          </p:grpSpPr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0DE2BC17-73A5-E848-96D2-5D3954D83AAE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D7CBBF31-2FDF-1A48-9CA5-FE56E3AAC156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D748E491-E29B-294D-A512-C05EF58EA6E8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2" name="Group 291">
              <a:extLst>
                <a:ext uri="{FF2B5EF4-FFF2-40B4-BE49-F238E27FC236}">
                  <a16:creationId xmlns:a16="http://schemas.microsoft.com/office/drawing/2014/main" id="{153E78BC-1991-6E4C-95BA-B14D0459BB57}"/>
                </a:ext>
              </a:extLst>
            </p:cNvPr>
            <p:cNvGrpSpPr/>
            <p:nvPr/>
          </p:nvGrpSpPr>
          <p:grpSpPr>
            <a:xfrm>
              <a:off x="6561197" y="4682258"/>
              <a:ext cx="169145" cy="173169"/>
              <a:chOff x="4863581" y="4186224"/>
              <a:chExt cx="169145" cy="173169"/>
            </a:xfrm>
          </p:grpSpPr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4C84AD4B-402F-5049-8B06-D0071534945E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5895AED5-0FED-2D4F-AD6D-744C923A95DB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B949B89D-0BE8-B54F-8BEF-BC6D1BC02C5A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95DB7B1A-D681-D04F-92C3-E67972917A0D}"/>
                </a:ext>
              </a:extLst>
            </p:cNvPr>
            <p:cNvGrpSpPr/>
            <p:nvPr/>
          </p:nvGrpSpPr>
          <p:grpSpPr>
            <a:xfrm>
              <a:off x="6560312" y="4936260"/>
              <a:ext cx="169145" cy="173169"/>
              <a:chOff x="4863581" y="4186224"/>
              <a:chExt cx="169145" cy="173169"/>
            </a:xfrm>
          </p:grpSpPr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9DEC5DE8-32B1-A84D-8534-4DF12461D58B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9F04C70C-C325-ED48-8CEA-7B3E433BA8B9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08A80375-6CAE-5A4D-BB90-497F63249C6B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6DE00A8F-AE46-1A4D-8731-2A446189B537}"/>
                </a:ext>
              </a:extLst>
            </p:cNvPr>
            <p:cNvGrpSpPr/>
            <p:nvPr/>
          </p:nvGrpSpPr>
          <p:grpSpPr>
            <a:xfrm>
              <a:off x="7690125" y="4176618"/>
              <a:ext cx="169145" cy="173169"/>
              <a:chOff x="4863581" y="4186224"/>
              <a:chExt cx="169145" cy="173169"/>
            </a:xfrm>
          </p:grpSpPr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BB1F9515-D00D-0248-929F-E79A847ADF57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>
                <a:extLst>
                  <a:ext uri="{FF2B5EF4-FFF2-40B4-BE49-F238E27FC236}">
                    <a16:creationId xmlns:a16="http://schemas.microsoft.com/office/drawing/2014/main" id="{48F3C9A7-DA1E-4340-8918-78EB4037143E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5A3FE1BA-B3A1-8E49-AAC2-9DC123F91F4F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56B34983-CF71-AB43-A4B3-E648C23165D7}"/>
                </a:ext>
              </a:extLst>
            </p:cNvPr>
            <p:cNvGrpSpPr/>
            <p:nvPr/>
          </p:nvGrpSpPr>
          <p:grpSpPr>
            <a:xfrm>
              <a:off x="7689240" y="4430620"/>
              <a:ext cx="169145" cy="173169"/>
              <a:chOff x="4863581" y="4186224"/>
              <a:chExt cx="169145" cy="173169"/>
            </a:xfrm>
          </p:grpSpPr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94C587BC-5441-B644-B48B-EB7620D3208D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D7C76264-5DE9-D249-91D9-2B5110711CE2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0ADD6447-AFA1-DF41-A3AA-F0CF23DD11C5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9F64A378-7637-0E45-B58B-4D32179BA766}"/>
                </a:ext>
              </a:extLst>
            </p:cNvPr>
            <p:cNvGrpSpPr/>
            <p:nvPr/>
          </p:nvGrpSpPr>
          <p:grpSpPr>
            <a:xfrm>
              <a:off x="7691587" y="4671571"/>
              <a:ext cx="169145" cy="173169"/>
              <a:chOff x="4863581" y="4186224"/>
              <a:chExt cx="169145" cy="173169"/>
            </a:xfrm>
          </p:grpSpPr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3625E2C2-C283-3B4A-8525-44E529443ED1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1D8B0680-96E0-C74B-92A6-89A55D58426F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784D2E45-D915-324E-9029-14A544DDE81A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2" name="Group 311">
              <a:extLst>
                <a:ext uri="{FF2B5EF4-FFF2-40B4-BE49-F238E27FC236}">
                  <a16:creationId xmlns:a16="http://schemas.microsoft.com/office/drawing/2014/main" id="{61107F8B-4880-654D-854A-F874AD05D5AB}"/>
                </a:ext>
              </a:extLst>
            </p:cNvPr>
            <p:cNvGrpSpPr/>
            <p:nvPr/>
          </p:nvGrpSpPr>
          <p:grpSpPr>
            <a:xfrm>
              <a:off x="7690702" y="4925573"/>
              <a:ext cx="169145" cy="173169"/>
              <a:chOff x="4863581" y="4186224"/>
              <a:chExt cx="169145" cy="173169"/>
            </a:xfrm>
          </p:grpSpPr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D5D7A752-0A59-0C48-9388-653A48C1FBD9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F37A7802-F7BD-C342-8D86-AA5B77131861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74379820-5132-4649-90C3-C038A3457B5B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6" name="Group 315">
              <a:extLst>
                <a:ext uri="{FF2B5EF4-FFF2-40B4-BE49-F238E27FC236}">
                  <a16:creationId xmlns:a16="http://schemas.microsoft.com/office/drawing/2014/main" id="{5E09817A-1717-E048-9794-9CB9D98D2525}"/>
                </a:ext>
              </a:extLst>
            </p:cNvPr>
            <p:cNvGrpSpPr/>
            <p:nvPr/>
          </p:nvGrpSpPr>
          <p:grpSpPr>
            <a:xfrm>
              <a:off x="8247468" y="4175793"/>
              <a:ext cx="169145" cy="173169"/>
              <a:chOff x="4863581" y="4186224"/>
              <a:chExt cx="169145" cy="173169"/>
            </a:xfrm>
          </p:grpSpPr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7281898E-E30E-4A45-8C99-2E2B94BDF54D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F9E689F4-40EE-174E-B1BB-8EB47C2D2D96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0A718983-CF6B-AD42-B2E9-7BEE342E0A39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0" name="Group 319">
              <a:extLst>
                <a:ext uri="{FF2B5EF4-FFF2-40B4-BE49-F238E27FC236}">
                  <a16:creationId xmlns:a16="http://schemas.microsoft.com/office/drawing/2014/main" id="{EE309841-E8AE-8B4A-9B67-59DB3C2A0D8C}"/>
                </a:ext>
              </a:extLst>
            </p:cNvPr>
            <p:cNvGrpSpPr/>
            <p:nvPr/>
          </p:nvGrpSpPr>
          <p:grpSpPr>
            <a:xfrm>
              <a:off x="8246583" y="4429795"/>
              <a:ext cx="169145" cy="173169"/>
              <a:chOff x="4863581" y="4186224"/>
              <a:chExt cx="169145" cy="173169"/>
            </a:xfrm>
          </p:grpSpPr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FFDD032D-C643-C547-9471-6CBD38929187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4513D68E-5098-D842-9A13-77E60F6CD89B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6A1A9CDC-E370-CD40-93D7-0B4A27908F04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90A99E1A-1712-E24D-866C-7517B43D9148}"/>
                </a:ext>
              </a:extLst>
            </p:cNvPr>
            <p:cNvGrpSpPr/>
            <p:nvPr/>
          </p:nvGrpSpPr>
          <p:grpSpPr>
            <a:xfrm>
              <a:off x="8248930" y="4670746"/>
              <a:ext cx="169145" cy="173169"/>
              <a:chOff x="4863581" y="4186224"/>
              <a:chExt cx="169145" cy="173169"/>
            </a:xfrm>
          </p:grpSpPr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AD671E11-31FA-DB4D-9CBF-D1E3E678873B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06E6263C-EC69-7B4C-B43B-8BB40ABED0B1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CA3BFFE3-0D94-3041-8954-CE46A2AD04A8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D3796C31-2A65-844D-BFAC-CF2B822D55F5}"/>
                </a:ext>
              </a:extLst>
            </p:cNvPr>
            <p:cNvGrpSpPr/>
            <p:nvPr/>
          </p:nvGrpSpPr>
          <p:grpSpPr>
            <a:xfrm>
              <a:off x="8248045" y="4924748"/>
              <a:ext cx="169145" cy="173169"/>
              <a:chOff x="4863581" y="4186224"/>
              <a:chExt cx="169145" cy="173169"/>
            </a:xfrm>
          </p:grpSpPr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4F88885E-9182-364E-BD80-D68FD7C1E407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AC38CE8D-ED94-6146-BEAA-7EBA64F44882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BD9DC659-AB26-0A4C-B5BF-301EC99F6A36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2" name="Group 331">
              <a:extLst>
                <a:ext uri="{FF2B5EF4-FFF2-40B4-BE49-F238E27FC236}">
                  <a16:creationId xmlns:a16="http://schemas.microsoft.com/office/drawing/2014/main" id="{34B650D6-C020-F840-8C61-B50FB0DC3E1D}"/>
                </a:ext>
              </a:extLst>
            </p:cNvPr>
            <p:cNvGrpSpPr/>
            <p:nvPr/>
          </p:nvGrpSpPr>
          <p:grpSpPr>
            <a:xfrm>
              <a:off x="8249758" y="5186840"/>
              <a:ext cx="169145" cy="173169"/>
              <a:chOff x="4863581" y="4186224"/>
              <a:chExt cx="169145" cy="173169"/>
            </a:xfrm>
          </p:grpSpPr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192F3DCF-365E-C34F-8509-1E796DF96542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05EA27DA-679E-D444-B66D-E67608F54237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7F0558EB-CBF7-064B-8446-1B3DF39D0379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6" name="Group 335">
              <a:extLst>
                <a:ext uri="{FF2B5EF4-FFF2-40B4-BE49-F238E27FC236}">
                  <a16:creationId xmlns:a16="http://schemas.microsoft.com/office/drawing/2014/main" id="{D01F61A2-3AB6-254E-941D-DD96EE9C7C71}"/>
                </a:ext>
              </a:extLst>
            </p:cNvPr>
            <p:cNvGrpSpPr/>
            <p:nvPr/>
          </p:nvGrpSpPr>
          <p:grpSpPr>
            <a:xfrm>
              <a:off x="8252105" y="5427791"/>
              <a:ext cx="169145" cy="173169"/>
              <a:chOff x="4863581" y="4186224"/>
              <a:chExt cx="169145" cy="173169"/>
            </a:xfrm>
          </p:grpSpPr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9F71006A-8417-6E4C-9B98-F1F5BAE427B3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3D5A8263-886D-3148-9001-F26E0351574F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A7E1C87C-0433-1248-8197-3AF05371B1EF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9848290A-59BB-0145-BA9C-D450EF4804E1}"/>
                </a:ext>
              </a:extLst>
            </p:cNvPr>
            <p:cNvGrpSpPr/>
            <p:nvPr/>
          </p:nvGrpSpPr>
          <p:grpSpPr>
            <a:xfrm>
              <a:off x="8251220" y="5681793"/>
              <a:ext cx="169145" cy="173169"/>
              <a:chOff x="4863581" y="4186224"/>
              <a:chExt cx="169145" cy="173169"/>
            </a:xfrm>
          </p:grpSpPr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583003AF-C636-8941-BBFA-DB69ADB06B72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928E567F-AFC7-BF46-800A-F0C98BC5D5AD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EF66A222-87F7-6B4A-B47D-091779637865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4" name="Group 343">
              <a:extLst>
                <a:ext uri="{FF2B5EF4-FFF2-40B4-BE49-F238E27FC236}">
                  <a16:creationId xmlns:a16="http://schemas.microsoft.com/office/drawing/2014/main" id="{78AC7658-5854-D945-9F11-1FE240181DEE}"/>
                </a:ext>
              </a:extLst>
            </p:cNvPr>
            <p:cNvGrpSpPr/>
            <p:nvPr/>
          </p:nvGrpSpPr>
          <p:grpSpPr>
            <a:xfrm>
              <a:off x="7971098" y="5186840"/>
              <a:ext cx="169145" cy="173169"/>
              <a:chOff x="4863581" y="4186224"/>
              <a:chExt cx="169145" cy="173169"/>
            </a:xfrm>
          </p:grpSpPr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AA976A67-08FC-F44F-BCBC-A3863484A178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74ADACD0-B88B-C14E-BDC0-D41D3C4391D6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6902E166-E1CA-1047-BB88-C9C15F47B9A1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8" name="Group 347">
              <a:extLst>
                <a:ext uri="{FF2B5EF4-FFF2-40B4-BE49-F238E27FC236}">
                  <a16:creationId xmlns:a16="http://schemas.microsoft.com/office/drawing/2014/main" id="{43851555-DB9E-3C44-86B5-EB5456CEE1EB}"/>
                </a:ext>
              </a:extLst>
            </p:cNvPr>
            <p:cNvGrpSpPr/>
            <p:nvPr/>
          </p:nvGrpSpPr>
          <p:grpSpPr>
            <a:xfrm>
              <a:off x="7973445" y="5427791"/>
              <a:ext cx="169145" cy="173169"/>
              <a:chOff x="4863581" y="4186224"/>
              <a:chExt cx="169145" cy="173169"/>
            </a:xfrm>
          </p:grpSpPr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746F5D43-7A9D-274D-BBCF-A61895887C8A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53B88139-B156-F442-BFE2-53D4A8DEA4C2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95DC6311-0AEB-974D-B9CB-A48F1F9C2094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2" name="Group 351">
              <a:extLst>
                <a:ext uri="{FF2B5EF4-FFF2-40B4-BE49-F238E27FC236}">
                  <a16:creationId xmlns:a16="http://schemas.microsoft.com/office/drawing/2014/main" id="{D26AE3A3-DE7C-5140-B779-0F2B051A3731}"/>
                </a:ext>
              </a:extLst>
            </p:cNvPr>
            <p:cNvGrpSpPr/>
            <p:nvPr/>
          </p:nvGrpSpPr>
          <p:grpSpPr>
            <a:xfrm>
              <a:off x="7972560" y="5681793"/>
              <a:ext cx="169145" cy="173169"/>
              <a:chOff x="4863581" y="4186224"/>
              <a:chExt cx="169145" cy="173169"/>
            </a:xfrm>
          </p:grpSpPr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57D5E01C-7CE9-1D4D-8920-ACA032FC883D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9BC00A7E-7F2F-DA40-85E8-E3E53EAE6BD6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C3D7F944-6B89-7040-A699-5994A93DA622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6" name="Group 355">
              <a:extLst>
                <a:ext uri="{FF2B5EF4-FFF2-40B4-BE49-F238E27FC236}">
                  <a16:creationId xmlns:a16="http://schemas.microsoft.com/office/drawing/2014/main" id="{8BE8A8F7-1F59-634A-A369-2E3216C399B5}"/>
                </a:ext>
              </a:extLst>
            </p:cNvPr>
            <p:cNvGrpSpPr/>
            <p:nvPr/>
          </p:nvGrpSpPr>
          <p:grpSpPr>
            <a:xfrm>
              <a:off x="7676427" y="5428632"/>
              <a:ext cx="169145" cy="173169"/>
              <a:chOff x="4863581" y="4186224"/>
              <a:chExt cx="169145" cy="173169"/>
            </a:xfrm>
          </p:grpSpPr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02AA7A73-CDA8-6441-80D4-115D2281E748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C3D0F8EB-E327-6641-AE4D-D1730870E003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8122EB95-0441-D541-AB5D-986C905463D6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0" name="Group 359">
              <a:extLst>
                <a:ext uri="{FF2B5EF4-FFF2-40B4-BE49-F238E27FC236}">
                  <a16:creationId xmlns:a16="http://schemas.microsoft.com/office/drawing/2014/main" id="{C853B651-2A14-9840-9F21-49ABF30741E9}"/>
                </a:ext>
              </a:extLst>
            </p:cNvPr>
            <p:cNvGrpSpPr/>
            <p:nvPr/>
          </p:nvGrpSpPr>
          <p:grpSpPr>
            <a:xfrm>
              <a:off x="7675542" y="5682634"/>
              <a:ext cx="169145" cy="173169"/>
              <a:chOff x="4863581" y="4186224"/>
              <a:chExt cx="169145" cy="173169"/>
            </a:xfrm>
          </p:grpSpPr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7D47F0CA-A8B5-7C40-8716-147E9D6E3CE5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B2F0CB0C-1E22-434A-B0D5-03E862D71354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37FCA88E-EAF3-DB49-B80D-4E5613655DA3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4" name="Group 363">
              <a:extLst>
                <a:ext uri="{FF2B5EF4-FFF2-40B4-BE49-F238E27FC236}">
                  <a16:creationId xmlns:a16="http://schemas.microsoft.com/office/drawing/2014/main" id="{26A8686E-26B2-8A43-AE53-ED56E8BD56CA}"/>
                </a:ext>
              </a:extLst>
            </p:cNvPr>
            <p:cNvGrpSpPr/>
            <p:nvPr/>
          </p:nvGrpSpPr>
          <p:grpSpPr>
            <a:xfrm>
              <a:off x="7407440" y="5421757"/>
              <a:ext cx="169145" cy="173169"/>
              <a:chOff x="4863581" y="4186224"/>
              <a:chExt cx="169145" cy="173169"/>
            </a:xfrm>
          </p:grpSpPr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D9CD2415-AF70-3644-B779-9DD448725E89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076109B4-700A-924F-A4E3-C9EAD82D7716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ADA2CB5A-A8EC-6743-BAEF-08CEA4849349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D4B3D1AD-902D-B74F-AB6E-F1E464872C64}"/>
                </a:ext>
              </a:extLst>
            </p:cNvPr>
            <p:cNvGrpSpPr/>
            <p:nvPr/>
          </p:nvGrpSpPr>
          <p:grpSpPr>
            <a:xfrm>
              <a:off x="7406555" y="5675759"/>
              <a:ext cx="169145" cy="173169"/>
              <a:chOff x="4863581" y="4186224"/>
              <a:chExt cx="169145" cy="173169"/>
            </a:xfrm>
          </p:grpSpPr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89E5CEB5-D9F1-6B4C-AB7E-8E1C71D7A17D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63ADC6AE-BC6B-7C4C-9604-ED96B5E80CB6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25FF0E6B-49F1-F64D-BE0D-CC18F3FB22E6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2" name="Group 371">
              <a:extLst>
                <a:ext uri="{FF2B5EF4-FFF2-40B4-BE49-F238E27FC236}">
                  <a16:creationId xmlns:a16="http://schemas.microsoft.com/office/drawing/2014/main" id="{9A1BFA6E-C1E0-8C40-AEB0-A86265CA1283}"/>
                </a:ext>
              </a:extLst>
            </p:cNvPr>
            <p:cNvGrpSpPr/>
            <p:nvPr/>
          </p:nvGrpSpPr>
          <p:grpSpPr>
            <a:xfrm>
              <a:off x="6549667" y="5183857"/>
              <a:ext cx="169145" cy="173169"/>
              <a:chOff x="4863581" y="4186224"/>
              <a:chExt cx="169145" cy="173169"/>
            </a:xfrm>
          </p:grpSpPr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12EB0FF5-A239-FB40-88F8-1B428CCB6834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D148CC73-0B30-404A-83F3-8C19A5DBDB34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4B3B0280-ECD4-B149-8391-04D5E86FBC90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EABF5D72-76E6-CE41-94DC-B9E6CBDEFB51}"/>
                </a:ext>
              </a:extLst>
            </p:cNvPr>
            <p:cNvGrpSpPr/>
            <p:nvPr/>
          </p:nvGrpSpPr>
          <p:grpSpPr>
            <a:xfrm>
              <a:off x="6833510" y="5428632"/>
              <a:ext cx="169145" cy="173169"/>
              <a:chOff x="4863581" y="4186224"/>
              <a:chExt cx="169145" cy="173169"/>
            </a:xfrm>
          </p:grpSpPr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36A7B6B1-AEBC-D142-9D25-D7216AC19132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F6A94705-59E2-3544-B9EA-BBBBCD03FEE4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2E825021-DB41-264B-A887-C77258FB66E2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0" name="Group 379">
              <a:extLst>
                <a:ext uri="{FF2B5EF4-FFF2-40B4-BE49-F238E27FC236}">
                  <a16:creationId xmlns:a16="http://schemas.microsoft.com/office/drawing/2014/main" id="{53AB6138-41A8-CB43-B1CE-5E1F1F6C9B05}"/>
                </a:ext>
              </a:extLst>
            </p:cNvPr>
            <p:cNvGrpSpPr/>
            <p:nvPr/>
          </p:nvGrpSpPr>
          <p:grpSpPr>
            <a:xfrm>
              <a:off x="7115810" y="5675878"/>
              <a:ext cx="169145" cy="173169"/>
              <a:chOff x="4863581" y="4186224"/>
              <a:chExt cx="169145" cy="173169"/>
            </a:xfrm>
          </p:grpSpPr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7506A8BA-C14F-4545-B19E-7E6BCC77D4F9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30D050F6-C082-4D4B-A50E-F9DCD1AC0CD6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D7B47625-FA4F-E945-8CA8-4F19A9C88634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08464E88-7BF1-244D-A342-A238029D221A}"/>
                </a:ext>
              </a:extLst>
            </p:cNvPr>
            <p:cNvGrpSpPr/>
            <p:nvPr/>
          </p:nvGrpSpPr>
          <p:grpSpPr>
            <a:xfrm>
              <a:off x="6270897" y="5176469"/>
              <a:ext cx="169145" cy="173169"/>
              <a:chOff x="4863581" y="4186224"/>
              <a:chExt cx="169145" cy="173169"/>
            </a:xfrm>
          </p:grpSpPr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72C352E6-6F6A-AD4C-B9C7-E2D50A787055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7C1CEB97-BE4A-C94B-9F58-59ECDD6691CF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8FC01B42-6CDC-7446-979F-E4C3FF926737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4114D339-73A8-E14A-BCBB-54C1F6F98B44}"/>
                </a:ext>
              </a:extLst>
            </p:cNvPr>
            <p:cNvGrpSpPr/>
            <p:nvPr/>
          </p:nvGrpSpPr>
          <p:grpSpPr>
            <a:xfrm>
              <a:off x="5704840" y="4942921"/>
              <a:ext cx="169145" cy="173169"/>
              <a:chOff x="4863581" y="4186224"/>
              <a:chExt cx="169145" cy="173169"/>
            </a:xfrm>
          </p:grpSpPr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2C0C51DD-6DFA-094F-967E-695B5F3CCB45}"/>
                  </a:ext>
                </a:extLst>
              </p:cNvPr>
              <p:cNvSpPr/>
              <p:nvPr/>
            </p:nvSpPr>
            <p:spPr>
              <a:xfrm>
                <a:off x="4863581" y="4186224"/>
                <a:ext cx="169145" cy="17316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16A473BF-EAD9-DF4E-B839-54C51241EF06}"/>
                  </a:ext>
                </a:extLst>
              </p:cNvPr>
              <p:cNvSpPr/>
              <p:nvPr/>
            </p:nvSpPr>
            <p:spPr>
              <a:xfrm>
                <a:off x="4893034" y="4215999"/>
                <a:ext cx="115528" cy="1182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13C9648A-27B5-844A-9E09-90A3A9B8BAA0}"/>
                  </a:ext>
                </a:extLst>
              </p:cNvPr>
              <p:cNvSpPr/>
              <p:nvPr/>
            </p:nvSpPr>
            <p:spPr>
              <a:xfrm>
                <a:off x="4927683" y="4254668"/>
                <a:ext cx="44541" cy="456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93" name="Rectangle 392">
            <a:extLst>
              <a:ext uri="{FF2B5EF4-FFF2-40B4-BE49-F238E27FC236}">
                <a16:creationId xmlns:a16="http://schemas.microsoft.com/office/drawing/2014/main" id="{D503C672-7709-6F4C-91F8-79ABE8B20115}"/>
              </a:ext>
            </a:extLst>
          </p:cNvPr>
          <p:cNvSpPr/>
          <p:nvPr/>
        </p:nvSpPr>
        <p:spPr>
          <a:xfrm>
            <a:off x="7607509" y="658009"/>
            <a:ext cx="969960" cy="5206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Rectangle 393">
            <a:extLst>
              <a:ext uri="{FF2B5EF4-FFF2-40B4-BE49-F238E27FC236}">
                <a16:creationId xmlns:a16="http://schemas.microsoft.com/office/drawing/2014/main" id="{E0CC5109-D60A-EA42-8ED5-8EE5EDE9BEDF}"/>
              </a:ext>
            </a:extLst>
          </p:cNvPr>
          <p:cNvSpPr/>
          <p:nvPr/>
        </p:nvSpPr>
        <p:spPr>
          <a:xfrm>
            <a:off x="6774463" y="655235"/>
            <a:ext cx="969960" cy="5229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5" name="Rectangle 394">
            <a:extLst>
              <a:ext uri="{FF2B5EF4-FFF2-40B4-BE49-F238E27FC236}">
                <a16:creationId xmlns:a16="http://schemas.microsoft.com/office/drawing/2014/main" id="{20CEDBE5-2891-FE41-BCDA-22512712FA02}"/>
              </a:ext>
            </a:extLst>
          </p:cNvPr>
          <p:cNvSpPr/>
          <p:nvPr/>
        </p:nvSpPr>
        <p:spPr>
          <a:xfrm>
            <a:off x="6482118" y="655235"/>
            <a:ext cx="969960" cy="5200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Rectangle 395">
            <a:extLst>
              <a:ext uri="{FF2B5EF4-FFF2-40B4-BE49-F238E27FC236}">
                <a16:creationId xmlns:a16="http://schemas.microsoft.com/office/drawing/2014/main" id="{5C33A2A8-36B5-D646-B5AC-869FE4E8D4A4}"/>
              </a:ext>
            </a:extLst>
          </p:cNvPr>
          <p:cNvSpPr/>
          <p:nvPr/>
        </p:nvSpPr>
        <p:spPr>
          <a:xfrm>
            <a:off x="5054884" y="658008"/>
            <a:ext cx="1558460" cy="51876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7" name="Rectangle 396">
            <a:extLst>
              <a:ext uri="{FF2B5EF4-FFF2-40B4-BE49-F238E27FC236}">
                <a16:creationId xmlns:a16="http://schemas.microsoft.com/office/drawing/2014/main" id="{15F32A25-DC78-3B45-9317-58C59528990B}"/>
              </a:ext>
            </a:extLst>
          </p:cNvPr>
          <p:cNvSpPr/>
          <p:nvPr/>
        </p:nvSpPr>
        <p:spPr>
          <a:xfrm>
            <a:off x="4684681" y="743733"/>
            <a:ext cx="457512" cy="33851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34739421-7AD7-3E40-9864-1BADDE1B8C59}"/>
              </a:ext>
            </a:extLst>
          </p:cNvPr>
          <p:cNvSpPr txBox="1"/>
          <p:nvPr/>
        </p:nvSpPr>
        <p:spPr>
          <a:xfrm>
            <a:off x="1563255" y="2626550"/>
            <a:ext cx="3128857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50" dirty="0">
                <a:latin typeface="Arial" charset="0"/>
                <a:ea typeface="Arial" charset="0"/>
                <a:cs typeface="Arial" charset="0"/>
              </a:rPr>
              <a:t>Halibut (adult)</a:t>
            </a:r>
          </a:p>
          <a:p>
            <a:pPr algn="r"/>
            <a:r>
              <a:rPr lang="en-US" sz="1550" dirty="0">
                <a:latin typeface="Arial" charset="0"/>
                <a:ea typeface="Arial" charset="0"/>
                <a:cs typeface="Arial" charset="0"/>
              </a:rPr>
              <a:t>Halibut (juvenile)</a:t>
            </a:r>
          </a:p>
          <a:p>
            <a:pPr algn="r"/>
            <a:r>
              <a:rPr lang="en-US" sz="1550" dirty="0">
                <a:latin typeface="Arial" charset="0"/>
                <a:ea typeface="Arial" charset="0"/>
                <a:cs typeface="Arial" charset="0"/>
              </a:rPr>
              <a:t>Walleye pollock</a:t>
            </a:r>
          </a:p>
          <a:p>
            <a:pPr algn="r"/>
            <a:r>
              <a:rPr lang="en-US" sz="1550" dirty="0">
                <a:latin typeface="Arial" charset="0"/>
                <a:ea typeface="Arial" charset="0"/>
                <a:cs typeface="Arial" charset="0"/>
              </a:rPr>
              <a:t>Pacific cod</a:t>
            </a:r>
          </a:p>
          <a:p>
            <a:pPr algn="r"/>
            <a:r>
              <a:rPr lang="en-US" sz="1550" dirty="0">
                <a:latin typeface="Arial" charset="0"/>
                <a:ea typeface="Arial" charset="0"/>
                <a:cs typeface="Arial" charset="0"/>
              </a:rPr>
              <a:t>Sm. Invert. predators</a:t>
            </a:r>
          </a:p>
          <a:p>
            <a:pPr algn="r"/>
            <a:r>
              <a:rPr lang="en-US" sz="1550" dirty="0">
                <a:latin typeface="Arial" charset="0"/>
                <a:ea typeface="Arial" charset="0"/>
                <a:cs typeface="Arial" charset="0"/>
              </a:rPr>
              <a:t>Sm. Fish predators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DED9E1BA-879D-0E44-9BFA-1FCF6CD8ECCA}"/>
              </a:ext>
            </a:extLst>
          </p:cNvPr>
          <p:cNvSpPr txBox="1"/>
          <p:nvPr/>
        </p:nvSpPr>
        <p:spPr>
          <a:xfrm>
            <a:off x="2145069" y="636406"/>
            <a:ext cx="255533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50" dirty="0">
                <a:latin typeface="Arial" charset="0"/>
                <a:ea typeface="Arial" charset="0"/>
                <a:cs typeface="Arial" charset="0"/>
              </a:rPr>
              <a:t>Adult</a:t>
            </a:r>
          </a:p>
          <a:p>
            <a:pPr algn="r"/>
            <a:r>
              <a:rPr lang="en-US" sz="1550" dirty="0">
                <a:latin typeface="Arial" charset="0"/>
                <a:ea typeface="Arial" charset="0"/>
                <a:cs typeface="Arial" charset="0"/>
              </a:rPr>
              <a:t>Juvenile</a:t>
            </a:r>
          </a:p>
          <a:p>
            <a:pPr algn="r"/>
            <a:r>
              <a:rPr lang="en-US" sz="1550" dirty="0">
                <a:latin typeface="Arial" charset="0"/>
                <a:ea typeface="Arial" charset="0"/>
                <a:cs typeface="Arial" charset="0"/>
              </a:rPr>
              <a:t>Benthic recruit</a:t>
            </a:r>
          </a:p>
          <a:p>
            <a:pPr algn="r"/>
            <a:r>
              <a:rPr lang="en-US" sz="1550" dirty="0">
                <a:latin typeface="Arial" charset="0"/>
                <a:ea typeface="Arial" charset="0"/>
                <a:cs typeface="Arial" charset="0"/>
              </a:rPr>
              <a:t>Larvae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79962D8B-BF44-5B46-993C-38A5E1AC6737}"/>
              </a:ext>
            </a:extLst>
          </p:cNvPr>
          <p:cNvSpPr txBox="1"/>
          <p:nvPr/>
        </p:nvSpPr>
        <p:spPr>
          <a:xfrm>
            <a:off x="2135293" y="1642126"/>
            <a:ext cx="255533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50" dirty="0">
                <a:latin typeface="Arial" charset="0"/>
                <a:ea typeface="Arial" charset="0"/>
                <a:cs typeface="Arial" charset="0"/>
              </a:rPr>
              <a:t>Adult</a:t>
            </a:r>
          </a:p>
          <a:p>
            <a:pPr algn="r"/>
            <a:r>
              <a:rPr lang="en-US" sz="1550" dirty="0">
                <a:latin typeface="Arial" charset="0"/>
                <a:ea typeface="Arial" charset="0"/>
                <a:cs typeface="Arial" charset="0"/>
              </a:rPr>
              <a:t>Juvenile</a:t>
            </a:r>
          </a:p>
          <a:p>
            <a:pPr algn="r"/>
            <a:r>
              <a:rPr lang="en-US" sz="1550" dirty="0">
                <a:latin typeface="Arial" charset="0"/>
                <a:ea typeface="Arial" charset="0"/>
                <a:cs typeface="Arial" charset="0"/>
              </a:rPr>
              <a:t>Benthic recruit</a:t>
            </a:r>
          </a:p>
          <a:p>
            <a:pPr algn="r"/>
            <a:r>
              <a:rPr lang="en-US" sz="1550" dirty="0">
                <a:latin typeface="Arial" charset="0"/>
                <a:ea typeface="Arial" charset="0"/>
                <a:cs typeface="Arial" charset="0"/>
              </a:rPr>
              <a:t>Larvae</a:t>
            </a: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0E91CC37-5500-9F44-B43F-488EAD73AA2A}"/>
              </a:ext>
            </a:extLst>
          </p:cNvPr>
          <p:cNvCxnSpPr/>
          <p:nvPr/>
        </p:nvCxnSpPr>
        <p:spPr>
          <a:xfrm>
            <a:off x="1782314" y="1658019"/>
            <a:ext cx="6838360" cy="1285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34EB64BB-812E-974E-BC21-A49B7B27BB62}"/>
              </a:ext>
            </a:extLst>
          </p:cNvPr>
          <p:cNvCxnSpPr>
            <a:cxnSpLocks/>
          </p:cNvCxnSpPr>
          <p:nvPr/>
        </p:nvCxnSpPr>
        <p:spPr>
          <a:xfrm>
            <a:off x="4671216" y="5389999"/>
            <a:ext cx="39305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E1AE22A1-7037-374A-B9DB-1245898CBB17}"/>
              </a:ext>
            </a:extLst>
          </p:cNvPr>
          <p:cNvSpPr txBox="1"/>
          <p:nvPr/>
        </p:nvSpPr>
        <p:spPr>
          <a:xfrm>
            <a:off x="1635211" y="3131017"/>
            <a:ext cx="1050960" cy="67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Other 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5D9689B-9AF9-DC4D-8035-01A0BF90E835}"/>
              </a:ext>
            </a:extLst>
          </p:cNvPr>
          <p:cNvSpPr txBox="1"/>
          <p:nvPr/>
        </p:nvSpPr>
        <p:spPr>
          <a:xfrm>
            <a:off x="1553648" y="4128880"/>
            <a:ext cx="31288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50" dirty="0">
                <a:latin typeface="Arial" charset="0"/>
                <a:ea typeface="Arial" charset="0"/>
                <a:cs typeface="Arial" charset="0"/>
              </a:rPr>
              <a:t>Pacific cod</a:t>
            </a:r>
          </a:p>
          <a:p>
            <a:pPr algn="r"/>
            <a:r>
              <a:rPr lang="en-US" sz="1550" dirty="0">
                <a:latin typeface="Arial" charset="0"/>
                <a:ea typeface="Arial" charset="0"/>
                <a:cs typeface="Arial" charset="0"/>
              </a:rPr>
              <a:t>Halibut</a:t>
            </a:r>
          </a:p>
          <a:p>
            <a:pPr algn="r"/>
            <a:r>
              <a:rPr lang="en-US" sz="1550" dirty="0">
                <a:latin typeface="Arial" charset="0"/>
                <a:ea typeface="Arial" charset="0"/>
                <a:cs typeface="Arial" charset="0"/>
              </a:rPr>
              <a:t>Red King Crab</a:t>
            </a:r>
          </a:p>
          <a:p>
            <a:pPr algn="r"/>
            <a:r>
              <a:rPr lang="en-US" sz="1550" dirty="0">
                <a:latin typeface="Arial" charset="0"/>
                <a:ea typeface="Arial" charset="0"/>
                <a:cs typeface="Arial" charset="0"/>
              </a:rPr>
              <a:t>Trawl</a:t>
            </a: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9E97CD7C-B10C-B742-AA52-DE5EAED61684}"/>
              </a:ext>
            </a:extLst>
          </p:cNvPr>
          <p:cNvCxnSpPr>
            <a:cxnSpLocks/>
          </p:cNvCxnSpPr>
          <p:nvPr/>
        </p:nvCxnSpPr>
        <p:spPr>
          <a:xfrm>
            <a:off x="928255" y="4120338"/>
            <a:ext cx="7680190" cy="3054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D92BC1B5-88DF-7B48-A6AA-875C201AD4A1}"/>
              </a:ext>
            </a:extLst>
          </p:cNvPr>
          <p:cNvCxnSpPr>
            <a:cxnSpLocks/>
          </p:cNvCxnSpPr>
          <p:nvPr/>
        </p:nvCxnSpPr>
        <p:spPr>
          <a:xfrm flipV="1">
            <a:off x="6779102" y="648638"/>
            <a:ext cx="0" cy="524521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C2BB6B76-318E-B647-9B38-EABA241230A2}"/>
              </a:ext>
            </a:extLst>
          </p:cNvPr>
          <p:cNvCxnSpPr>
            <a:cxnSpLocks/>
          </p:cNvCxnSpPr>
          <p:nvPr/>
        </p:nvCxnSpPr>
        <p:spPr>
          <a:xfrm flipV="1">
            <a:off x="7613620" y="648638"/>
            <a:ext cx="0" cy="524521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754AA494-C1C7-D345-B89B-F72BD6CD8F02}"/>
              </a:ext>
            </a:extLst>
          </p:cNvPr>
          <p:cNvCxnSpPr/>
          <p:nvPr/>
        </p:nvCxnSpPr>
        <p:spPr>
          <a:xfrm>
            <a:off x="4657306" y="5125598"/>
            <a:ext cx="3964765" cy="1530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TextBox 238">
            <a:extLst>
              <a:ext uri="{FF2B5EF4-FFF2-40B4-BE49-F238E27FC236}">
                <a16:creationId xmlns:a16="http://schemas.microsoft.com/office/drawing/2014/main" id="{1AC45F9E-2F33-384D-A09E-A95FC3F0CE4A}"/>
              </a:ext>
            </a:extLst>
          </p:cNvPr>
          <p:cNvSpPr txBox="1"/>
          <p:nvPr/>
        </p:nvSpPr>
        <p:spPr>
          <a:xfrm>
            <a:off x="1544666" y="5339800"/>
            <a:ext cx="312885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50" b="1" dirty="0">
                <a:latin typeface="Arial" charset="0"/>
                <a:ea typeface="Arial" charset="0"/>
                <a:cs typeface="Arial" charset="0"/>
              </a:rPr>
              <a:t>Warming</a:t>
            </a:r>
          </a:p>
          <a:p>
            <a:pPr algn="r"/>
            <a:r>
              <a:rPr lang="en-US" sz="1550" b="1" dirty="0">
                <a:latin typeface="Arial" charset="0"/>
                <a:ea typeface="Arial" charset="0"/>
                <a:cs typeface="Arial" charset="0"/>
              </a:rPr>
              <a:t>OA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ADA281-DA13-1043-BA7E-C0F6DDC158B1}"/>
              </a:ext>
            </a:extLst>
          </p:cNvPr>
          <p:cNvGrpSpPr/>
          <p:nvPr/>
        </p:nvGrpSpPr>
        <p:grpSpPr>
          <a:xfrm>
            <a:off x="4755652" y="5958867"/>
            <a:ext cx="4232195" cy="812163"/>
            <a:chOff x="4755652" y="5958867"/>
            <a:chExt cx="4232195" cy="812163"/>
          </a:xfrm>
        </p:grpSpPr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BFE41B4C-59FE-DB4A-A9B9-AEF0F5F20824}"/>
                </a:ext>
              </a:extLst>
            </p:cNvPr>
            <p:cNvSpPr txBox="1"/>
            <p:nvPr/>
          </p:nvSpPr>
          <p:spPr>
            <a:xfrm>
              <a:off x="4867981" y="6042880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>
                  <a:latin typeface="Arial" charset="0"/>
                  <a:ea typeface="Arial" charset="0"/>
                  <a:cs typeface="Arial" charset="0"/>
                </a:rPr>
                <a:t>Management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1A34EB97-823B-C44C-B29E-A2BA6DFAE123}"/>
                </a:ext>
              </a:extLst>
            </p:cNvPr>
            <p:cNvSpPr txBox="1"/>
            <p:nvPr/>
          </p:nvSpPr>
          <p:spPr>
            <a:xfrm>
              <a:off x="6596900" y="6097997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>
                  <a:latin typeface="Arial" charset="0"/>
                  <a:ea typeface="Arial" charset="0"/>
                  <a:cs typeface="Arial" charset="0"/>
                </a:rPr>
                <a:t>Climate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12481049-E190-BD40-8FBE-EBF378F8D84B}"/>
                </a:ext>
              </a:extLst>
            </p:cNvPr>
            <p:cNvSpPr txBox="1"/>
            <p:nvPr/>
          </p:nvSpPr>
          <p:spPr>
            <a:xfrm>
              <a:off x="7392537" y="6124699"/>
              <a:ext cx="15953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Arial" charset="0"/>
                  <a:ea typeface="Arial" charset="0"/>
                  <a:cs typeface="Arial" charset="0"/>
                </a:rPr>
                <a:t>Climate &amp;</a:t>
              </a:r>
            </a:p>
            <a:p>
              <a:pPr algn="ctr"/>
              <a:r>
                <a:rPr lang="en-US" b="1" dirty="0">
                  <a:latin typeface="Arial" charset="0"/>
                  <a:ea typeface="Arial" charset="0"/>
                  <a:cs typeface="Arial" charset="0"/>
                </a:rPr>
                <a:t>Management</a:t>
              </a:r>
            </a:p>
          </p:txBody>
        </p:sp>
        <p:sp>
          <p:nvSpPr>
            <p:cNvPr id="240" name="Left Brace 239">
              <a:extLst>
                <a:ext uri="{FF2B5EF4-FFF2-40B4-BE49-F238E27FC236}">
                  <a16:creationId xmlns:a16="http://schemas.microsoft.com/office/drawing/2014/main" id="{C547DA3D-85FA-C14C-9D5B-14B63785A53A}"/>
                </a:ext>
              </a:extLst>
            </p:cNvPr>
            <p:cNvSpPr/>
            <p:nvPr/>
          </p:nvSpPr>
          <p:spPr>
            <a:xfrm rot="16200000">
              <a:off x="5628187" y="5094387"/>
              <a:ext cx="177008" cy="1922077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1" name="Left Brace 240">
              <a:extLst>
                <a:ext uri="{FF2B5EF4-FFF2-40B4-BE49-F238E27FC236}">
                  <a16:creationId xmlns:a16="http://schemas.microsoft.com/office/drawing/2014/main" id="{6CEC47B8-6ACF-B845-83B0-F2D20445BD6E}"/>
                </a:ext>
              </a:extLst>
            </p:cNvPr>
            <p:cNvSpPr/>
            <p:nvPr/>
          </p:nvSpPr>
          <p:spPr>
            <a:xfrm rot="16200000">
              <a:off x="7073977" y="5647196"/>
              <a:ext cx="194708" cy="818050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2" name="Left Brace 241">
              <a:extLst>
                <a:ext uri="{FF2B5EF4-FFF2-40B4-BE49-F238E27FC236}">
                  <a16:creationId xmlns:a16="http://schemas.microsoft.com/office/drawing/2014/main" id="{8E01CE4C-E885-FF41-B8BA-3509AC4FA4F0}"/>
                </a:ext>
              </a:extLst>
            </p:cNvPr>
            <p:cNvSpPr/>
            <p:nvPr/>
          </p:nvSpPr>
          <p:spPr>
            <a:xfrm rot="16200000">
              <a:off x="8015309" y="5558491"/>
              <a:ext cx="184722" cy="988092"/>
            </a:xfrm>
            <a:prstGeom prst="leftBrace">
              <a:avLst>
                <a:gd name="adj1" fmla="val 8333"/>
                <a:gd name="adj2" fmla="val 51787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0B1041F-C4C6-4548-B796-07F46DF311FB}"/>
              </a:ext>
            </a:extLst>
          </p:cNvPr>
          <p:cNvGrpSpPr/>
          <p:nvPr/>
        </p:nvGrpSpPr>
        <p:grpSpPr>
          <a:xfrm>
            <a:off x="1985119" y="4202273"/>
            <a:ext cx="2951459" cy="1174622"/>
            <a:chOff x="1994808" y="4150787"/>
            <a:chExt cx="2951459" cy="1174622"/>
          </a:xfrm>
        </p:grpSpPr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DFB028CF-0C32-974B-8499-31EEA09DE22B}"/>
                </a:ext>
              </a:extLst>
            </p:cNvPr>
            <p:cNvSpPr txBox="1"/>
            <p:nvPr/>
          </p:nvSpPr>
          <p:spPr>
            <a:xfrm>
              <a:off x="1994808" y="4310420"/>
              <a:ext cx="10695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Fishing </a:t>
              </a:r>
            </a:p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effort</a:t>
              </a:r>
            </a:p>
          </p:txBody>
        </p:sp>
        <p:sp>
          <p:nvSpPr>
            <p:cNvPr id="246" name="Left Brace 245">
              <a:extLst>
                <a:ext uri="{FF2B5EF4-FFF2-40B4-BE49-F238E27FC236}">
                  <a16:creationId xmlns:a16="http://schemas.microsoft.com/office/drawing/2014/main" id="{865CCD3C-AA30-9D49-9C8F-1A4F5F0CFAA7}"/>
                </a:ext>
              </a:extLst>
            </p:cNvPr>
            <p:cNvSpPr/>
            <p:nvPr/>
          </p:nvSpPr>
          <p:spPr>
            <a:xfrm rot="10800000" flipH="1">
              <a:off x="2946671" y="4150787"/>
              <a:ext cx="233624" cy="938183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A2264A76-F4F8-784F-AF8D-BDE578C25148}"/>
                </a:ext>
              </a:extLst>
            </p:cNvPr>
            <p:cNvSpPr txBox="1"/>
            <p:nvPr/>
          </p:nvSpPr>
          <p:spPr>
            <a:xfrm>
              <a:off x="2919631" y="5060721"/>
              <a:ext cx="2026636" cy="264688"/>
            </a:xfrm>
            <a:prstGeom prst="rect">
              <a:avLst/>
            </a:prstGeom>
            <a:noFill/>
          </p:spPr>
          <p:txBody>
            <a:bodyPr wrap="square" lIns="45720" tIns="9144" rIns="45720" bIns="9144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BKC outstocking</a:t>
              </a:r>
            </a:p>
          </p:txBody>
        </p:sp>
      </p:grpSp>
      <p:sp>
        <p:nvSpPr>
          <p:cNvPr id="249" name="TextBox 248">
            <a:extLst>
              <a:ext uri="{FF2B5EF4-FFF2-40B4-BE49-F238E27FC236}">
                <a16:creationId xmlns:a16="http://schemas.microsoft.com/office/drawing/2014/main" id="{648DFE6A-AEA1-594C-95C5-04A9B71E2369}"/>
              </a:ext>
            </a:extLst>
          </p:cNvPr>
          <p:cNvSpPr txBox="1"/>
          <p:nvPr/>
        </p:nvSpPr>
        <p:spPr>
          <a:xfrm>
            <a:off x="328599" y="4659256"/>
            <a:ext cx="1576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Press 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nodes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F17D8B-DE6A-BF43-867C-7CD5744BC41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276461">
            <a:off x="1599088" y="585048"/>
            <a:ext cx="1050464" cy="774192"/>
          </a:xfrm>
          <a:prstGeom prst="rect">
            <a:avLst/>
          </a:prstGeom>
        </p:spPr>
      </p:pic>
      <p:pic>
        <p:nvPicPr>
          <p:cNvPr id="398" name="Picture 397">
            <a:extLst>
              <a:ext uri="{FF2B5EF4-FFF2-40B4-BE49-F238E27FC236}">
                <a16:creationId xmlns:a16="http://schemas.microsoft.com/office/drawing/2014/main" id="{1194A6F2-7773-3647-A8ED-B4CE4FC5BC0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 rot="2804338">
            <a:off x="1644315" y="1745252"/>
            <a:ext cx="1050464" cy="774192"/>
          </a:xfrm>
          <a:prstGeom prst="rect">
            <a:avLst/>
          </a:prstGeom>
        </p:spPr>
      </p:pic>
      <p:cxnSp>
        <p:nvCxnSpPr>
          <p:cNvPr id="399" name="Straight Connector 398">
            <a:extLst>
              <a:ext uri="{FF2B5EF4-FFF2-40B4-BE49-F238E27FC236}">
                <a16:creationId xmlns:a16="http://schemas.microsoft.com/office/drawing/2014/main" id="{9A55E233-E7AA-E043-98FC-1F0BDEC8A320}"/>
              </a:ext>
            </a:extLst>
          </p:cNvPr>
          <p:cNvCxnSpPr/>
          <p:nvPr/>
        </p:nvCxnSpPr>
        <p:spPr>
          <a:xfrm>
            <a:off x="1782309" y="2627840"/>
            <a:ext cx="6838360" cy="1285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EEDFC7-37E5-854F-9413-EFE1DF08251D}"/>
              </a:ext>
            </a:extLst>
          </p:cNvPr>
          <p:cNvGrpSpPr/>
          <p:nvPr/>
        </p:nvGrpSpPr>
        <p:grpSpPr>
          <a:xfrm>
            <a:off x="8719403" y="955860"/>
            <a:ext cx="2654020" cy="2042228"/>
            <a:chOff x="8719403" y="955860"/>
            <a:chExt cx="2654020" cy="2042228"/>
          </a:xfrm>
        </p:grpSpPr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FCED8E12-F0CB-994F-96B1-E4C0E6B6C463}"/>
                </a:ext>
              </a:extLst>
            </p:cNvPr>
            <p:cNvGrpSpPr/>
            <p:nvPr/>
          </p:nvGrpSpPr>
          <p:grpSpPr>
            <a:xfrm>
              <a:off x="9871926" y="1227615"/>
              <a:ext cx="438532" cy="1770473"/>
              <a:chOff x="6126145" y="2529278"/>
              <a:chExt cx="350628" cy="1366743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6D15A9CB-612C-704B-B301-843038432955}"/>
                  </a:ext>
                </a:extLst>
              </p:cNvPr>
              <p:cNvSpPr txBox="1"/>
              <p:nvPr/>
            </p:nvSpPr>
            <p:spPr>
              <a:xfrm>
                <a:off x="6305031" y="2529278"/>
                <a:ext cx="147702" cy="285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670C7E05-4CB9-9A44-BCC7-D1BD9FEECB40}"/>
                  </a:ext>
                </a:extLst>
              </p:cNvPr>
              <p:cNvGrpSpPr/>
              <p:nvPr/>
            </p:nvGrpSpPr>
            <p:grpSpPr>
              <a:xfrm>
                <a:off x="6126145" y="2670116"/>
                <a:ext cx="350628" cy="1225905"/>
                <a:chOff x="6126145" y="2670116"/>
                <a:chExt cx="350628" cy="1225905"/>
              </a:xfrm>
            </p:grpSpPr>
            <p:grpSp>
              <p:nvGrpSpPr>
                <p:cNvPr id="221" name="Group 220">
                  <a:extLst>
                    <a:ext uri="{FF2B5EF4-FFF2-40B4-BE49-F238E27FC236}">
                      <a16:creationId xmlns:a16="http://schemas.microsoft.com/office/drawing/2014/main" id="{E00269A4-5096-2640-9418-C7A16B505CDD}"/>
                    </a:ext>
                  </a:extLst>
                </p:cNvPr>
                <p:cNvGrpSpPr/>
                <p:nvPr/>
              </p:nvGrpSpPr>
              <p:grpSpPr>
                <a:xfrm>
                  <a:off x="6126145" y="2670116"/>
                  <a:ext cx="233034" cy="1086025"/>
                  <a:chOff x="6126145" y="2679555"/>
                  <a:chExt cx="233034" cy="1076737"/>
                </a:xfrm>
              </p:grpSpPr>
              <p:pic>
                <p:nvPicPr>
                  <p:cNvPr id="234" name="Picture 233">
                    <a:extLst>
                      <a:ext uri="{FF2B5EF4-FFF2-40B4-BE49-F238E27FC236}">
                        <a16:creationId xmlns:a16="http://schemas.microsoft.com/office/drawing/2014/main" id="{AD6704D9-D1C2-124D-A1AC-5E46433EEA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27791" t="39611" r="51511" b="45414"/>
                  <a:stretch/>
                </p:blipFill>
                <p:spPr>
                  <a:xfrm rot="16200000">
                    <a:off x="6055374" y="3458766"/>
                    <a:ext cx="370639" cy="224414"/>
                  </a:xfrm>
                  <a:prstGeom prst="rect">
                    <a:avLst/>
                  </a:prstGeom>
                </p:spPr>
              </p:pic>
              <p:pic>
                <p:nvPicPr>
                  <p:cNvPr id="235" name="Picture 234">
                    <a:extLst>
                      <a:ext uri="{FF2B5EF4-FFF2-40B4-BE49-F238E27FC236}">
                        <a16:creationId xmlns:a16="http://schemas.microsoft.com/office/drawing/2014/main" id="{62E740C4-27AA-1348-8CCA-857A121565C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61114" t="39611" r="16949" b="45414"/>
                  <a:stretch/>
                </p:blipFill>
                <p:spPr>
                  <a:xfrm rot="16200000">
                    <a:off x="6050558" y="2763762"/>
                    <a:ext cx="392827" cy="224414"/>
                  </a:xfrm>
                  <a:prstGeom prst="rect">
                    <a:avLst/>
                  </a:prstGeom>
                </p:spPr>
              </p:pic>
              <p:pic>
                <p:nvPicPr>
                  <p:cNvPr id="236" name="Picture 235">
                    <a:extLst>
                      <a:ext uri="{FF2B5EF4-FFF2-40B4-BE49-F238E27FC236}">
                        <a16:creationId xmlns:a16="http://schemas.microsoft.com/office/drawing/2014/main" id="{02E9684B-9565-D146-8A64-D06883FC1E8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48863" t="39611" r="39166" b="45414"/>
                  <a:stretch/>
                </p:blipFill>
                <p:spPr>
                  <a:xfrm rot="5400000">
                    <a:off x="6086019" y="3118407"/>
                    <a:ext cx="304665" cy="22441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22" name="TextBox 221">
                  <a:extLst>
                    <a:ext uri="{FF2B5EF4-FFF2-40B4-BE49-F238E27FC236}">
                      <a16:creationId xmlns:a16="http://schemas.microsoft.com/office/drawing/2014/main" id="{F71E0CA2-14EE-854E-A20C-20976FE24617}"/>
                    </a:ext>
                  </a:extLst>
                </p:cNvPr>
                <p:cNvSpPr txBox="1"/>
                <p:nvPr/>
              </p:nvSpPr>
              <p:spPr>
                <a:xfrm>
                  <a:off x="6323587" y="2707032"/>
                  <a:ext cx="147702" cy="2851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88321B9D-FB02-784C-94B9-822E36238A27}"/>
                    </a:ext>
                  </a:extLst>
                </p:cNvPr>
                <p:cNvSpPr/>
                <p:nvPr/>
              </p:nvSpPr>
              <p:spPr>
                <a:xfrm>
                  <a:off x="6132844" y="2670116"/>
                  <a:ext cx="221063" cy="108462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24" name="Straight Connector 223">
                  <a:extLst>
                    <a:ext uri="{FF2B5EF4-FFF2-40B4-BE49-F238E27FC236}">
                      <a16:creationId xmlns:a16="http://schemas.microsoft.com/office/drawing/2014/main" id="{1A33A521-EC55-8246-AF91-F94DE9901A17}"/>
                    </a:ext>
                  </a:extLst>
                </p:cNvPr>
                <p:cNvCxnSpPr/>
                <p:nvPr/>
              </p:nvCxnSpPr>
              <p:spPr>
                <a:xfrm>
                  <a:off x="6350557" y="2833318"/>
                  <a:ext cx="43544" cy="65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5" name="TextBox 224">
                  <a:extLst>
                    <a:ext uri="{FF2B5EF4-FFF2-40B4-BE49-F238E27FC236}">
                      <a16:creationId xmlns:a16="http://schemas.microsoft.com/office/drawing/2014/main" id="{86742A51-63C4-2242-80C8-9304F14DE0D8}"/>
                    </a:ext>
                  </a:extLst>
                </p:cNvPr>
                <p:cNvSpPr txBox="1"/>
                <p:nvPr/>
              </p:nvSpPr>
              <p:spPr>
                <a:xfrm>
                  <a:off x="6320412" y="2929670"/>
                  <a:ext cx="147702" cy="2851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26" name="Straight Connector 225">
                  <a:extLst>
                    <a:ext uri="{FF2B5EF4-FFF2-40B4-BE49-F238E27FC236}">
                      <a16:creationId xmlns:a16="http://schemas.microsoft.com/office/drawing/2014/main" id="{BF31CC5D-CAED-C248-9FE4-D5DABF2BD630}"/>
                    </a:ext>
                  </a:extLst>
                </p:cNvPr>
                <p:cNvCxnSpPr/>
                <p:nvPr/>
              </p:nvCxnSpPr>
              <p:spPr>
                <a:xfrm>
                  <a:off x="6352237" y="3065750"/>
                  <a:ext cx="43544" cy="65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>
                  <a:extLst>
                    <a:ext uri="{FF2B5EF4-FFF2-40B4-BE49-F238E27FC236}">
                      <a16:creationId xmlns:a16="http://schemas.microsoft.com/office/drawing/2014/main" id="{DDE9FD54-9BC1-5742-B65C-9C9E70210819}"/>
                    </a:ext>
                  </a:extLst>
                </p:cNvPr>
                <p:cNvCxnSpPr/>
                <p:nvPr/>
              </p:nvCxnSpPr>
              <p:spPr>
                <a:xfrm>
                  <a:off x="6353698" y="2671710"/>
                  <a:ext cx="43544" cy="65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8" name="TextBox 227">
                  <a:extLst>
                    <a:ext uri="{FF2B5EF4-FFF2-40B4-BE49-F238E27FC236}">
                      <a16:creationId xmlns:a16="http://schemas.microsoft.com/office/drawing/2014/main" id="{A0F7E70C-2F1E-E24A-A080-61C95A54AFD7}"/>
                    </a:ext>
                  </a:extLst>
                </p:cNvPr>
                <p:cNvSpPr txBox="1"/>
                <p:nvPr/>
              </p:nvSpPr>
              <p:spPr>
                <a:xfrm>
                  <a:off x="6329071" y="3249830"/>
                  <a:ext cx="147702" cy="2851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9" name="TextBox 228">
                  <a:extLst>
                    <a:ext uri="{FF2B5EF4-FFF2-40B4-BE49-F238E27FC236}">
                      <a16:creationId xmlns:a16="http://schemas.microsoft.com/office/drawing/2014/main" id="{0F0988FA-7B92-EF4F-9B20-A062E2E1E54C}"/>
                    </a:ext>
                  </a:extLst>
                </p:cNvPr>
                <p:cNvSpPr txBox="1"/>
                <p:nvPr/>
              </p:nvSpPr>
              <p:spPr>
                <a:xfrm>
                  <a:off x="6296869" y="3610910"/>
                  <a:ext cx="147702" cy="2851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30" name="Straight Connector 229">
                  <a:extLst>
                    <a:ext uri="{FF2B5EF4-FFF2-40B4-BE49-F238E27FC236}">
                      <a16:creationId xmlns:a16="http://schemas.microsoft.com/office/drawing/2014/main" id="{BEBCB506-EBD1-B441-BAE7-C5E118CEAB58}"/>
                    </a:ext>
                  </a:extLst>
                </p:cNvPr>
                <p:cNvCxnSpPr/>
                <p:nvPr/>
              </p:nvCxnSpPr>
              <p:spPr>
                <a:xfrm>
                  <a:off x="6357265" y="3382291"/>
                  <a:ext cx="43544" cy="65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>
                  <a:extLst>
                    <a:ext uri="{FF2B5EF4-FFF2-40B4-BE49-F238E27FC236}">
                      <a16:creationId xmlns:a16="http://schemas.microsoft.com/office/drawing/2014/main" id="{52DEDF81-3606-5D46-89F6-08BBE9130C30}"/>
                    </a:ext>
                  </a:extLst>
                </p:cNvPr>
                <p:cNvCxnSpPr/>
                <p:nvPr/>
              </p:nvCxnSpPr>
              <p:spPr>
                <a:xfrm>
                  <a:off x="6355593" y="3605026"/>
                  <a:ext cx="43544" cy="65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Straight Connector 231">
                  <a:extLst>
                    <a:ext uri="{FF2B5EF4-FFF2-40B4-BE49-F238E27FC236}">
                      <a16:creationId xmlns:a16="http://schemas.microsoft.com/office/drawing/2014/main" id="{0D549A59-4027-5B40-9E81-E27EF7E4E2EE}"/>
                    </a:ext>
                  </a:extLst>
                </p:cNvPr>
                <p:cNvCxnSpPr/>
                <p:nvPr/>
              </p:nvCxnSpPr>
              <p:spPr>
                <a:xfrm>
                  <a:off x="6357274" y="3757426"/>
                  <a:ext cx="43544" cy="65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3" name="TextBox 232">
                  <a:extLst>
                    <a:ext uri="{FF2B5EF4-FFF2-40B4-BE49-F238E27FC236}">
                      <a16:creationId xmlns:a16="http://schemas.microsoft.com/office/drawing/2014/main" id="{5BACE26A-8FA5-B248-923D-E3113318D470}"/>
                    </a:ext>
                  </a:extLst>
                </p:cNvPr>
                <p:cNvSpPr txBox="1"/>
                <p:nvPr/>
              </p:nvSpPr>
              <p:spPr>
                <a:xfrm>
                  <a:off x="6329071" y="3469217"/>
                  <a:ext cx="147702" cy="2851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C7F7B4E3-5A80-8A4C-B388-943810FF3C23}"/>
                </a:ext>
              </a:extLst>
            </p:cNvPr>
            <p:cNvSpPr txBox="1"/>
            <p:nvPr/>
          </p:nvSpPr>
          <p:spPr>
            <a:xfrm>
              <a:off x="10191068" y="1964422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Low</a:t>
              </a: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185745EC-5E44-9E43-B779-5CA8A6997D9C}"/>
                </a:ext>
              </a:extLst>
            </p:cNvPr>
            <p:cNvSpPr txBox="1"/>
            <p:nvPr/>
          </p:nvSpPr>
          <p:spPr>
            <a:xfrm>
              <a:off x="10225949" y="2560782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High</a:t>
              </a: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655BEE00-F641-A24C-8C66-3CF892CFA68A}"/>
                </a:ext>
              </a:extLst>
            </p:cNvPr>
            <p:cNvSpPr txBox="1"/>
            <p:nvPr/>
          </p:nvSpPr>
          <p:spPr>
            <a:xfrm>
              <a:off x="10214131" y="2315290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Moderate</a:t>
              </a: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DE62044E-2D9E-C147-9E8A-6440C0AEC025}"/>
                </a:ext>
              </a:extLst>
            </p:cNvPr>
            <p:cNvSpPr txBox="1"/>
            <p:nvPr/>
          </p:nvSpPr>
          <p:spPr>
            <a:xfrm>
              <a:off x="10177090" y="1611419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Moderate</a:t>
              </a: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1B5786C0-3D6B-5C42-A6AA-EDCE8712E9A5}"/>
                </a:ext>
              </a:extLst>
            </p:cNvPr>
            <p:cNvSpPr txBox="1"/>
            <p:nvPr/>
          </p:nvSpPr>
          <p:spPr>
            <a:xfrm>
              <a:off x="10189719" y="1343120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High</a:t>
              </a: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BC248429-D4AD-5246-8214-74BBD6F7B3AB}"/>
                </a:ext>
              </a:extLst>
            </p:cNvPr>
            <p:cNvSpPr txBox="1"/>
            <p:nvPr/>
          </p:nvSpPr>
          <p:spPr>
            <a:xfrm>
              <a:off x="8810881" y="955860"/>
              <a:ext cx="24336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Outcome certainty</a:t>
              </a: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D45A198F-D04B-3849-B8F8-29204FF31DAD}"/>
                </a:ext>
              </a:extLst>
            </p:cNvPr>
            <p:cNvSpPr txBox="1"/>
            <p:nvPr/>
          </p:nvSpPr>
          <p:spPr>
            <a:xfrm>
              <a:off x="8803139" y="1338673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Increase</a:t>
              </a:r>
            </a:p>
          </p:txBody>
        </p:sp>
        <p:sp>
          <p:nvSpPr>
            <p:cNvPr id="400" name="TextBox 399">
              <a:extLst>
                <a:ext uri="{FF2B5EF4-FFF2-40B4-BE49-F238E27FC236}">
                  <a16:creationId xmlns:a16="http://schemas.microsoft.com/office/drawing/2014/main" id="{F0628ABE-70A8-B647-B878-E2B93AB82D9C}"/>
                </a:ext>
              </a:extLst>
            </p:cNvPr>
            <p:cNvSpPr txBox="1"/>
            <p:nvPr/>
          </p:nvSpPr>
          <p:spPr>
            <a:xfrm>
              <a:off x="8719403" y="2524517"/>
              <a:ext cx="12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Decrease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D00DE53-0006-3E41-B739-33E0301C963B}"/>
                </a:ext>
              </a:extLst>
            </p:cNvPr>
            <p:cNvSpPr/>
            <p:nvPr/>
          </p:nvSpPr>
          <p:spPr>
            <a:xfrm>
              <a:off x="8739011" y="1343120"/>
              <a:ext cx="2597371" cy="158699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6" name="Left Brace 205">
            <a:extLst>
              <a:ext uri="{FF2B5EF4-FFF2-40B4-BE49-F238E27FC236}">
                <a16:creationId xmlns:a16="http://schemas.microsoft.com/office/drawing/2014/main" id="{7D129FB5-8504-0649-BAFD-D4DA8E8A3F71}"/>
              </a:ext>
            </a:extLst>
          </p:cNvPr>
          <p:cNvSpPr/>
          <p:nvPr/>
        </p:nvSpPr>
        <p:spPr>
          <a:xfrm rot="10800000" flipH="1">
            <a:off x="1462150" y="4361540"/>
            <a:ext cx="233624" cy="1510952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50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" grpId="0" animBg="1"/>
      <p:bldP spid="394" grpId="0" animBg="1"/>
      <p:bldP spid="395" grpId="0" animBg="1"/>
      <p:bldP spid="396" grpId="0" animBg="1"/>
      <p:bldP spid="39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1F7A18-A4CC-AC4F-9CB7-E7986C0D51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467" r="30567" b="21332"/>
          <a:stretch/>
        </p:blipFill>
        <p:spPr>
          <a:xfrm>
            <a:off x="1170796" y="275090"/>
            <a:ext cx="9729771" cy="609109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08EF61D-28E1-994C-B8EE-5CA1FBA25A5B}"/>
              </a:ext>
            </a:extLst>
          </p:cNvPr>
          <p:cNvGrpSpPr/>
          <p:nvPr/>
        </p:nvGrpSpPr>
        <p:grpSpPr>
          <a:xfrm>
            <a:off x="8254269" y="6151661"/>
            <a:ext cx="1120029" cy="686225"/>
            <a:chOff x="7438523" y="4806363"/>
            <a:chExt cx="1490759" cy="83033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5FCEE20-134A-1646-B5DB-102117EF4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438523" y="4806363"/>
              <a:ext cx="1084381" cy="46382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65F5552-DBF0-6042-A16E-5FA449E6C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7451797" y="5110191"/>
              <a:ext cx="1477485" cy="526505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86CAD79-626B-CD44-92A1-A730397B9D4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514472" y="3617486"/>
            <a:ext cx="1077209" cy="6512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905A8C-532D-3440-B07A-6D019DD70B8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07226" y="194861"/>
            <a:ext cx="1468726" cy="5758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4935D5-E27C-D34D-BDD9-99AF07F73B3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75952" y="930258"/>
            <a:ext cx="1335738" cy="80790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E658AD7-A028-C649-BB89-B5C8201E4BC0}"/>
              </a:ext>
            </a:extLst>
          </p:cNvPr>
          <p:cNvGrpSpPr/>
          <p:nvPr/>
        </p:nvGrpSpPr>
        <p:grpSpPr>
          <a:xfrm>
            <a:off x="9631148" y="5350691"/>
            <a:ext cx="1297233" cy="800970"/>
            <a:chOff x="4850952" y="6019863"/>
            <a:chExt cx="1899279" cy="11727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B6DBD3E-0C28-E749-9DD9-12A0D205F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850952" y="6052294"/>
              <a:ext cx="1592387" cy="114026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A5FE801-4DC5-B14F-B7B4-3FDAD68212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11381" t="15647" r="11430" b="17579"/>
            <a:stretch/>
          </p:blipFill>
          <p:spPr>
            <a:xfrm rot="12520793">
              <a:off x="5782073" y="6019863"/>
              <a:ext cx="968158" cy="696204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F41CDE2-D31C-C14A-A4D9-BB4066BE3BC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43871" y="2142219"/>
            <a:ext cx="1077209" cy="6512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A331CE-CBB1-2041-9D74-36887755FDAA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891422">
            <a:off x="936462" y="1859851"/>
            <a:ext cx="1139005" cy="8400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FC5563-008E-9F40-B513-29CD8E3475E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4104758">
            <a:off x="1071510" y="4131250"/>
            <a:ext cx="1035458" cy="76364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83059B8-2B41-B641-9AA7-AE36E4974330}"/>
              </a:ext>
            </a:extLst>
          </p:cNvPr>
          <p:cNvSpPr/>
          <p:nvPr/>
        </p:nvSpPr>
        <p:spPr>
          <a:xfrm>
            <a:off x="1956816" y="1738163"/>
            <a:ext cx="1170432" cy="3108157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8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EDEC63-9459-1741-A270-6B00DD979629}"/>
              </a:ext>
            </a:extLst>
          </p:cNvPr>
          <p:cNvSpPr txBox="1"/>
          <p:nvPr/>
        </p:nvSpPr>
        <p:spPr>
          <a:xfrm>
            <a:off x="762209" y="283621"/>
            <a:ext cx="10958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sensitive are BKC adult outcomes to uncertain links?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8BBB7C-7A9E-634E-88F6-FE72B94990BF}"/>
              </a:ext>
            </a:extLst>
          </p:cNvPr>
          <p:cNvSpPr/>
          <p:nvPr/>
        </p:nvSpPr>
        <p:spPr>
          <a:xfrm>
            <a:off x="2560061" y="1818961"/>
            <a:ext cx="372533" cy="18457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4FAAFB-115C-0149-8F00-573F177A4435}"/>
              </a:ext>
            </a:extLst>
          </p:cNvPr>
          <p:cNvSpPr/>
          <p:nvPr/>
        </p:nvSpPr>
        <p:spPr>
          <a:xfrm>
            <a:off x="3068061" y="2518640"/>
            <a:ext cx="372533" cy="114605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B6AF21-907A-2446-B19B-D8ECE646349C}"/>
              </a:ext>
            </a:extLst>
          </p:cNvPr>
          <p:cNvSpPr txBox="1"/>
          <p:nvPr/>
        </p:nvSpPr>
        <p:spPr>
          <a:xfrm>
            <a:off x="2359780" y="3678007"/>
            <a:ext cx="682536" cy="46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DF1B64-E970-4748-8097-EC19E6AEA0A9}"/>
              </a:ext>
            </a:extLst>
          </p:cNvPr>
          <p:cNvSpPr/>
          <p:nvPr/>
        </p:nvSpPr>
        <p:spPr>
          <a:xfrm>
            <a:off x="2461380" y="1236586"/>
            <a:ext cx="1039038" cy="2435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EFA116-9F5D-D347-9766-EC677D3AEDB6}"/>
              </a:ext>
            </a:extLst>
          </p:cNvPr>
          <p:cNvSpPr txBox="1"/>
          <p:nvPr/>
        </p:nvSpPr>
        <p:spPr>
          <a:xfrm>
            <a:off x="500186" y="1236586"/>
            <a:ext cx="1911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Probability of positive response of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4EF0A3B5-0D28-5442-AE18-169452721238}"/>
              </a:ext>
            </a:extLst>
          </p:cNvPr>
          <p:cNvSpPr/>
          <p:nvPr/>
        </p:nvSpPr>
        <p:spPr>
          <a:xfrm>
            <a:off x="3588383" y="1818961"/>
            <a:ext cx="277497" cy="699679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068035-06DF-3248-9CB0-AEA17A4B5CE0}"/>
              </a:ext>
            </a:extLst>
          </p:cNvPr>
          <p:cNvSpPr txBox="1"/>
          <p:nvPr/>
        </p:nvSpPr>
        <p:spPr>
          <a:xfrm>
            <a:off x="3080802" y="3690611"/>
            <a:ext cx="679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D0333A-BCB1-0C4F-9E1F-C52C49A28FA3}"/>
              </a:ext>
            </a:extLst>
          </p:cNvPr>
          <p:cNvSpPr txBox="1"/>
          <p:nvPr/>
        </p:nvSpPr>
        <p:spPr>
          <a:xfrm>
            <a:off x="3865880" y="1984134"/>
            <a:ext cx="1730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Difference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39FDC54-674D-E04A-B15B-3A9FE7BBB0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439125" y="5230830"/>
            <a:ext cx="2439740" cy="84304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6053422-D2E6-3743-933A-D53FCAF1BB08}"/>
              </a:ext>
            </a:extLst>
          </p:cNvPr>
          <p:cNvSpPr/>
          <p:nvPr/>
        </p:nvSpPr>
        <p:spPr>
          <a:xfrm>
            <a:off x="2704993" y="5353286"/>
            <a:ext cx="622375" cy="6216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9B99CA-7C3E-4D4C-9D8D-FC0A5B25CAD4}"/>
              </a:ext>
            </a:extLst>
          </p:cNvPr>
          <p:cNvGrpSpPr/>
          <p:nvPr/>
        </p:nvGrpSpPr>
        <p:grpSpPr>
          <a:xfrm>
            <a:off x="2762791" y="5414136"/>
            <a:ext cx="491536" cy="476430"/>
            <a:chOff x="2762791" y="5414136"/>
            <a:chExt cx="491536" cy="47643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2A11FC0-AC43-8B46-9BBE-B217A5214561}"/>
                </a:ext>
              </a:extLst>
            </p:cNvPr>
            <p:cNvSpPr/>
            <p:nvPr/>
          </p:nvSpPr>
          <p:spPr>
            <a:xfrm>
              <a:off x="2762791" y="5414136"/>
              <a:ext cx="491536" cy="4764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2774177-AC1E-FD41-AED3-EDDD6FE69F22}"/>
                </a:ext>
              </a:extLst>
            </p:cNvPr>
            <p:cNvSpPr/>
            <p:nvPr/>
          </p:nvSpPr>
          <p:spPr>
            <a:xfrm>
              <a:off x="2875879" y="5522860"/>
              <a:ext cx="277459" cy="2689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74FE6E8-49F7-5E40-976D-4654377C3B99}"/>
                </a:ext>
              </a:extLst>
            </p:cNvPr>
            <p:cNvSpPr/>
            <p:nvPr/>
          </p:nvSpPr>
          <p:spPr>
            <a:xfrm>
              <a:off x="2951366" y="5589801"/>
              <a:ext cx="129436" cy="1380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CF8D4C7B-14C8-DF45-BC8A-794854C2E5B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276461">
            <a:off x="640927" y="2427541"/>
            <a:ext cx="1398167" cy="103044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37505C5-8743-7F41-93C8-F6A6C7742BD9}"/>
              </a:ext>
            </a:extLst>
          </p:cNvPr>
          <p:cNvGrpSpPr/>
          <p:nvPr/>
        </p:nvGrpSpPr>
        <p:grpSpPr>
          <a:xfrm>
            <a:off x="762209" y="4214412"/>
            <a:ext cx="5083443" cy="523220"/>
            <a:chOff x="2213481" y="4068796"/>
            <a:chExt cx="5083443" cy="52322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EEA82B4-8E13-AA45-9DBE-BAB021E0C07E}"/>
                </a:ext>
              </a:extLst>
            </p:cNvPr>
            <p:cNvSpPr txBox="1"/>
            <p:nvPr/>
          </p:nvSpPr>
          <p:spPr>
            <a:xfrm>
              <a:off x="2213481" y="4068796"/>
              <a:ext cx="50834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RKC-A         BKC-A   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Link present?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6F02D52-AE03-CD4E-9CFC-E59071761CA0}"/>
                </a:ext>
              </a:extLst>
            </p:cNvPr>
            <p:cNvGrpSpPr/>
            <p:nvPr/>
          </p:nvGrpSpPr>
          <p:grpSpPr>
            <a:xfrm>
              <a:off x="3360905" y="4256962"/>
              <a:ext cx="422031" cy="163869"/>
              <a:chOff x="7439415" y="3412474"/>
              <a:chExt cx="422031" cy="163869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671341F0-FD13-2D45-9213-6107AC878C50}"/>
                  </a:ext>
                </a:extLst>
              </p:cNvPr>
              <p:cNvCxnSpPr/>
              <p:nvPr/>
            </p:nvCxnSpPr>
            <p:spPr>
              <a:xfrm>
                <a:off x="7439415" y="3495223"/>
                <a:ext cx="386861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D2B3D54-13AB-C646-949A-47FAD5259DA2}"/>
                  </a:ext>
                </a:extLst>
              </p:cNvPr>
              <p:cNvSpPr/>
              <p:nvPr/>
            </p:nvSpPr>
            <p:spPr>
              <a:xfrm>
                <a:off x="7703185" y="3412474"/>
                <a:ext cx="158261" cy="16386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30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1" grpId="0" animBg="1"/>
      <p:bldP spid="12" grpId="0"/>
      <p:bldP spid="13" grpId="0" animBg="1"/>
      <p:bldP spid="15" grpId="0"/>
      <p:bldP spid="16" grpId="0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CA37C955-8C89-5349-A670-70AE4A1D79B2}"/>
              </a:ext>
            </a:extLst>
          </p:cNvPr>
          <p:cNvGrpSpPr/>
          <p:nvPr/>
        </p:nvGrpSpPr>
        <p:grpSpPr>
          <a:xfrm>
            <a:off x="628948" y="1305485"/>
            <a:ext cx="2363540" cy="2464623"/>
            <a:chOff x="6487886" y="1257629"/>
            <a:chExt cx="1780054" cy="136223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036CFF-9C46-0449-B00F-F0543E7999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81" t="4618" r="72673" b="85808"/>
            <a:stretch/>
          </p:blipFill>
          <p:spPr>
            <a:xfrm rot="16200000">
              <a:off x="6628244" y="1998685"/>
              <a:ext cx="848566" cy="39378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C24783-7372-6D4B-A4D9-C5FAEF2C8FEA}"/>
                </a:ext>
              </a:extLst>
            </p:cNvPr>
            <p:cNvSpPr txBox="1"/>
            <p:nvPr/>
          </p:nvSpPr>
          <p:spPr>
            <a:xfrm>
              <a:off x="7277368" y="1825014"/>
              <a:ext cx="633842" cy="794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50 to 75</a:t>
              </a:r>
            </a:p>
            <a:p>
              <a:pPr algn="just"/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25 to 50</a:t>
              </a:r>
            </a:p>
            <a:p>
              <a:pPr algn="just"/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5 to 25</a:t>
              </a:r>
            </a:p>
            <a:p>
              <a:pPr algn="just"/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-5 to 5</a:t>
              </a:r>
            </a:p>
            <a:p>
              <a:pPr algn="just"/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-25 to -5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D9FEB2-CE44-0942-BDA9-FB48F684F891}"/>
                </a:ext>
              </a:extLst>
            </p:cNvPr>
            <p:cNvSpPr txBox="1"/>
            <p:nvPr/>
          </p:nvSpPr>
          <p:spPr>
            <a:xfrm>
              <a:off x="6487886" y="1257629"/>
              <a:ext cx="1780054" cy="496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Change in %</a:t>
              </a:r>
            </a:p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BKC adult</a:t>
              </a:r>
            </a:p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positive outcomes</a:t>
              </a:r>
            </a:p>
          </p:txBody>
        </p:sp>
      </p:grpSp>
      <p:sp>
        <p:nvSpPr>
          <p:cNvPr id="183" name="TextBox 182">
            <a:extLst>
              <a:ext uri="{FF2B5EF4-FFF2-40B4-BE49-F238E27FC236}">
                <a16:creationId xmlns:a16="http://schemas.microsoft.com/office/drawing/2014/main" id="{AD12EA6B-9B0C-CE45-B9B9-7748B5C5DE4C}"/>
              </a:ext>
            </a:extLst>
          </p:cNvPr>
          <p:cNvSpPr txBox="1"/>
          <p:nvPr/>
        </p:nvSpPr>
        <p:spPr>
          <a:xfrm>
            <a:off x="762209" y="283621"/>
            <a:ext cx="10958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sensitive are BKC adult outcomes to uncertain links?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1314B2-211C-C541-B098-C2D3A054B4B2}"/>
              </a:ext>
            </a:extLst>
          </p:cNvPr>
          <p:cNvGrpSpPr/>
          <p:nvPr/>
        </p:nvGrpSpPr>
        <p:grpSpPr>
          <a:xfrm>
            <a:off x="286102" y="-242261"/>
            <a:ext cx="11942565" cy="6897384"/>
            <a:chOff x="286102" y="-230686"/>
            <a:chExt cx="11942565" cy="689738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03B72DC-8379-F240-8CA3-BDFC7DB8B1DD}"/>
                </a:ext>
              </a:extLst>
            </p:cNvPr>
            <p:cNvGrpSpPr/>
            <p:nvPr/>
          </p:nvGrpSpPr>
          <p:grpSpPr>
            <a:xfrm>
              <a:off x="286102" y="-230686"/>
              <a:ext cx="11942565" cy="6897384"/>
              <a:chOff x="286102" y="-230686"/>
              <a:chExt cx="11942565" cy="6897384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D7DA8EEF-07AB-3F4E-B4D9-CE8E6D088C7A}"/>
                  </a:ext>
                </a:extLst>
              </p:cNvPr>
              <p:cNvGrpSpPr/>
              <p:nvPr/>
            </p:nvGrpSpPr>
            <p:grpSpPr>
              <a:xfrm>
                <a:off x="286102" y="-230686"/>
                <a:ext cx="11942565" cy="6897384"/>
                <a:chOff x="-1116594" y="-11621"/>
                <a:chExt cx="9419912" cy="5181361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863A847A-0D4B-2D4D-AEE8-84F833279C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4573" b="30509"/>
                <a:stretch/>
              </p:blipFill>
              <p:spPr>
                <a:xfrm>
                  <a:off x="2615870" y="3071133"/>
                  <a:ext cx="3034660" cy="1815421"/>
                </a:xfrm>
                <a:prstGeom prst="rect">
                  <a:avLst/>
                </a:prstGeom>
              </p:spPr>
            </p:pic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EB5DD3E-DA8D-C34F-B972-9A59C9541147}"/>
                    </a:ext>
                  </a:extLst>
                </p:cNvPr>
                <p:cNvSpPr txBox="1"/>
                <p:nvPr/>
              </p:nvSpPr>
              <p:spPr>
                <a:xfrm>
                  <a:off x="5329698" y="1196366"/>
                  <a:ext cx="1964814" cy="225423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dirty="0">
                      <a:latin typeface="Arial" charset="0"/>
                      <a:ea typeface="Arial" charset="0"/>
                      <a:cs typeface="Arial" charset="0"/>
                    </a:rPr>
                    <a:t>HA – RKC-J</a:t>
                  </a:r>
                </a:p>
                <a:p>
                  <a:r>
                    <a:rPr lang="en-US" sz="2100" dirty="0">
                      <a:latin typeface="Arial" charset="0"/>
                      <a:ea typeface="Arial" charset="0"/>
                      <a:cs typeface="Arial" charset="0"/>
                    </a:rPr>
                    <a:t>HJ – BKC-BR</a:t>
                  </a:r>
                </a:p>
                <a:p>
                  <a:r>
                    <a:rPr lang="en-US" sz="2100" dirty="0">
                      <a:latin typeface="Arial" charset="0"/>
                      <a:ea typeface="Arial" charset="0"/>
                      <a:cs typeface="Arial" charset="0"/>
                    </a:rPr>
                    <a:t>PO – RKC-L</a:t>
                  </a:r>
                </a:p>
                <a:p>
                  <a:r>
                    <a:rPr lang="en-US" sz="2100" dirty="0">
                      <a:latin typeface="Arial" charset="0"/>
                      <a:ea typeface="Arial" charset="0"/>
                      <a:cs typeface="Arial" charset="0"/>
                    </a:rPr>
                    <a:t>HJ – HA</a:t>
                  </a:r>
                </a:p>
                <a:p>
                  <a:r>
                    <a:rPr lang="en-US" sz="2100" dirty="0">
                      <a:latin typeface="Arial" charset="0"/>
                      <a:ea typeface="Arial" charset="0"/>
                      <a:cs typeface="Arial" charset="0"/>
                    </a:rPr>
                    <a:t>PO – BKC-L</a:t>
                  </a:r>
                </a:p>
                <a:p>
                  <a:r>
                    <a:rPr lang="en-US" sz="2100" dirty="0">
                      <a:latin typeface="Arial" charset="0"/>
                      <a:ea typeface="Arial" charset="0"/>
                      <a:cs typeface="Arial" charset="0"/>
                    </a:rPr>
                    <a:t>HA – RKC-J</a:t>
                  </a:r>
                </a:p>
                <a:p>
                  <a:r>
                    <a:rPr lang="en-US" sz="2100" dirty="0">
                      <a:latin typeface="Arial" charset="0"/>
                      <a:ea typeface="Arial" charset="0"/>
                      <a:cs typeface="Arial" charset="0"/>
                    </a:rPr>
                    <a:t>RKC-A – RKC-L</a:t>
                  </a:r>
                </a:p>
                <a:p>
                  <a:r>
                    <a:rPr lang="en-US" sz="2100" dirty="0">
                      <a:latin typeface="Arial" charset="0"/>
                      <a:ea typeface="Arial" charset="0"/>
                      <a:cs typeface="Arial" charset="0"/>
                    </a:rPr>
                    <a:t>HJ – RKC-BR</a:t>
                  </a:r>
                </a:p>
                <a:p>
                  <a:r>
                    <a:rPr lang="en-US" sz="2100" dirty="0">
                      <a:latin typeface="Arial" charset="0"/>
                      <a:ea typeface="Arial" charset="0"/>
                      <a:cs typeface="Arial" charset="0"/>
                    </a:rPr>
                    <a:t>RKC-A – BKC-A</a:t>
                  </a:r>
                </a:p>
              </p:txBody>
            </p:sp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B5028973-6CEF-6A49-8042-BAF20C28E5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10078" b="12528"/>
                <a:stretch/>
              </p:blipFill>
              <p:spPr>
                <a:xfrm>
                  <a:off x="1598190" y="219646"/>
                  <a:ext cx="3786133" cy="3156858"/>
                </a:xfrm>
                <a:prstGeom prst="rect">
                  <a:avLst/>
                </a:prstGeom>
              </p:spPr>
            </p:pic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5E6975AD-7371-5D44-B2EE-852D4C8E036F}"/>
                    </a:ext>
                  </a:extLst>
                </p:cNvPr>
                <p:cNvSpPr txBox="1"/>
                <p:nvPr/>
              </p:nvSpPr>
              <p:spPr>
                <a:xfrm>
                  <a:off x="6770615" y="1965118"/>
                  <a:ext cx="1532703" cy="7167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Uncertain </a:t>
                  </a:r>
                </a:p>
                <a:p>
                  <a:pPr algn="ctr"/>
                  <a:r>
                    <a:rPr 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link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959F22C-0DBD-664D-BB84-9357E94B41D2}"/>
                    </a:ext>
                  </a:extLst>
                </p:cNvPr>
                <p:cNvSpPr txBox="1"/>
                <p:nvPr/>
              </p:nvSpPr>
              <p:spPr>
                <a:xfrm>
                  <a:off x="451596" y="3558891"/>
                  <a:ext cx="1330144" cy="4855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Fishing</a:t>
                  </a:r>
                </a:p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effort</a:t>
                  </a:r>
                </a:p>
              </p:txBody>
            </p: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669AAC5A-CE8B-4745-AD68-B3400C551F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04140" y="4406131"/>
                  <a:ext cx="2680183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4C8761DA-D81A-D044-BF9C-42DDA0C2FA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04140" y="4206707"/>
                  <a:ext cx="2680183" cy="1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4A5CD45-805E-5542-A48D-DB7AB167E96C}"/>
                    </a:ext>
                  </a:extLst>
                </p:cNvPr>
                <p:cNvSpPr txBox="1"/>
                <p:nvPr/>
              </p:nvSpPr>
              <p:spPr>
                <a:xfrm>
                  <a:off x="1395126" y="3411132"/>
                  <a:ext cx="1257522" cy="140456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650" dirty="0">
                      <a:latin typeface="Arial" panose="020B0604020202020204" pitchFamily="34" charset="0"/>
                      <a:ea typeface="Arial" charset="0"/>
                      <a:cs typeface="Arial" panose="020B0604020202020204" pitchFamily="34" charset="0"/>
                    </a:rPr>
                    <a:t>Pacific cod</a:t>
                  </a:r>
                </a:p>
                <a:p>
                  <a:pPr algn="r"/>
                  <a:r>
                    <a:rPr lang="en-US" sz="1650" dirty="0">
                      <a:latin typeface="Arial" panose="020B0604020202020204" pitchFamily="34" charset="0"/>
                      <a:ea typeface="Arial" charset="0"/>
                      <a:cs typeface="Arial" panose="020B0604020202020204" pitchFamily="34" charset="0"/>
                    </a:rPr>
                    <a:t>Halibut</a:t>
                  </a:r>
                </a:p>
                <a:p>
                  <a:pPr algn="r"/>
                  <a:r>
                    <a:rPr lang="en-US" sz="1650" dirty="0">
                      <a:latin typeface="Arial" panose="020B0604020202020204" pitchFamily="34" charset="0"/>
                      <a:ea typeface="Arial" charset="0"/>
                      <a:cs typeface="Arial" panose="020B0604020202020204" pitchFamily="34" charset="0"/>
                    </a:rPr>
                    <a:t>Red King Crab</a:t>
                  </a:r>
                </a:p>
                <a:p>
                  <a:pPr algn="r"/>
                  <a:r>
                    <a:rPr lang="en-US" sz="1650" dirty="0">
                      <a:latin typeface="Arial" panose="020B0604020202020204" pitchFamily="34" charset="0"/>
                      <a:ea typeface="Arial" charset="0"/>
                      <a:cs typeface="Arial" panose="020B0604020202020204" pitchFamily="34" charset="0"/>
                    </a:rPr>
                    <a:t>Trawl</a:t>
                  </a:r>
                </a:p>
                <a:p>
                  <a:pPr algn="r"/>
                  <a:endParaRPr lang="en-US" sz="165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endParaRPr>
                </a:p>
                <a:p>
                  <a:pPr algn="r"/>
                  <a:r>
                    <a:rPr lang="en-US" sz="1650" b="1" dirty="0">
                      <a:latin typeface="Arial" panose="020B0604020202020204" pitchFamily="34" charset="0"/>
                      <a:ea typeface="Arial" charset="0"/>
                      <a:cs typeface="Arial" panose="020B0604020202020204" pitchFamily="34" charset="0"/>
                    </a:rPr>
                    <a:t>Warming</a:t>
                  </a:r>
                </a:p>
                <a:p>
                  <a:pPr algn="r"/>
                  <a:r>
                    <a:rPr lang="en-US" sz="1650" b="1" dirty="0">
                      <a:latin typeface="Arial" panose="020B0604020202020204" pitchFamily="34" charset="0"/>
                      <a:ea typeface="Arial" charset="0"/>
                      <a:cs typeface="Arial" panose="020B0604020202020204" pitchFamily="34" charset="0"/>
                    </a:rPr>
                    <a:t>OA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E8E349E2-6E04-B444-BF6C-6868C14C0BF4}"/>
                    </a:ext>
                  </a:extLst>
                </p:cNvPr>
                <p:cNvSpPr txBox="1"/>
                <p:nvPr/>
              </p:nvSpPr>
              <p:spPr>
                <a:xfrm>
                  <a:off x="2937448" y="4869175"/>
                  <a:ext cx="2348238" cy="3005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Perturbation scenarios</a:t>
                  </a: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2DA3E9E-533E-0B4E-AD4D-1C62621C098C}"/>
                    </a:ext>
                  </a:extLst>
                </p:cNvPr>
                <p:cNvSpPr txBox="1"/>
                <p:nvPr/>
              </p:nvSpPr>
              <p:spPr>
                <a:xfrm>
                  <a:off x="-1116594" y="3752256"/>
                  <a:ext cx="1158441" cy="6242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Pressed </a:t>
                  </a:r>
                </a:p>
                <a:p>
                  <a:r>
                    <a:rPr lang="en-US" sz="2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nodes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B9B5F035-F3A0-DD40-952D-D80511E03ADC}"/>
                    </a:ext>
                  </a:extLst>
                </p:cNvPr>
                <p:cNvSpPr/>
                <p:nvPr/>
              </p:nvSpPr>
              <p:spPr>
                <a:xfrm>
                  <a:off x="1747210" y="-11621"/>
                  <a:ext cx="956930" cy="110467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246DEE0-D1EA-BE4C-BD37-3013DAF6E173}"/>
                    </a:ext>
                  </a:extLst>
                </p:cNvPr>
                <p:cNvSpPr txBox="1"/>
                <p:nvPr/>
              </p:nvSpPr>
              <p:spPr>
                <a:xfrm>
                  <a:off x="1293146" y="4175270"/>
                  <a:ext cx="1369396" cy="221956"/>
                </a:xfrm>
                <a:prstGeom prst="rect">
                  <a:avLst/>
                </a:prstGeom>
                <a:noFill/>
              </p:spPr>
              <p:txBody>
                <a:bodyPr wrap="square" lIns="45720" tIns="9144" rIns="45720" bIns="9144" rtlCol="0">
                  <a:spAutoFit/>
                </a:bodyPr>
                <a:lstStyle/>
                <a:p>
                  <a:pPr algn="r"/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BKC hatchery</a:t>
                  </a:r>
                </a:p>
              </p:txBody>
            </p:sp>
          </p:grp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646963D3-5A64-FD4D-9F45-B5A62A53DD33}"/>
                  </a:ext>
                </a:extLst>
              </p:cNvPr>
              <p:cNvGrpSpPr/>
              <p:nvPr/>
            </p:nvGrpSpPr>
            <p:grpSpPr>
              <a:xfrm>
                <a:off x="5290213" y="4364899"/>
                <a:ext cx="3103291" cy="1781923"/>
                <a:chOff x="5290213" y="4364899"/>
                <a:chExt cx="3103291" cy="1781923"/>
              </a:xfrm>
            </p:grpSpPr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ECFE9CD2-92D6-E649-B3BD-2BD79B97F763}"/>
                    </a:ext>
                  </a:extLst>
                </p:cNvPr>
                <p:cNvGrpSpPr/>
                <p:nvPr/>
              </p:nvGrpSpPr>
              <p:grpSpPr>
                <a:xfrm>
                  <a:off x="7230622" y="4369034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A6F53069-FF87-454B-8189-8B5399B5F545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7940DE3E-2831-A54A-9C10-3D1BA942B967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B59CE33D-93FC-4048-AAC4-F4EA96A707B6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B3F40D58-4794-224E-AEF8-4256BA92673A}"/>
                    </a:ext>
                  </a:extLst>
                </p:cNvPr>
                <p:cNvGrpSpPr/>
                <p:nvPr/>
              </p:nvGrpSpPr>
              <p:grpSpPr>
                <a:xfrm>
                  <a:off x="7226714" y="4638287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5DC740D9-3E43-3842-9E92-C243E48D160E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50419DB7-64E9-134E-B084-EC0B831B2718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33F77350-4222-7A4C-BE8D-ED9240282715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91C89175-BB71-E643-8BF1-56A2FE657747}"/>
                    </a:ext>
                  </a:extLst>
                </p:cNvPr>
                <p:cNvGrpSpPr/>
                <p:nvPr/>
              </p:nvGrpSpPr>
              <p:grpSpPr>
                <a:xfrm>
                  <a:off x="7226714" y="4903757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D20601C8-CAFF-8247-B030-B38F5E3D5B7A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E2187889-6942-0E47-B74F-940E05FB932B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0C9B4EB7-4E2D-6748-AE0A-5934E95414EE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FF839F82-2FD4-5745-B849-2A092A7E4128}"/>
                    </a:ext>
                  </a:extLst>
                </p:cNvPr>
                <p:cNvGrpSpPr/>
                <p:nvPr/>
              </p:nvGrpSpPr>
              <p:grpSpPr>
                <a:xfrm>
                  <a:off x="7226714" y="5163318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id="{BF6EF031-ED4A-1349-AF0E-289A2029AFCE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376CAEDF-583E-294E-9D3E-5E87208270F6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EFA71E53-726B-7F44-8D98-FE8402236A2B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13543F3E-ECEC-C74A-85F4-620D4F8E3A6C}"/>
                    </a:ext>
                  </a:extLst>
                </p:cNvPr>
                <p:cNvGrpSpPr/>
                <p:nvPr/>
              </p:nvGrpSpPr>
              <p:grpSpPr>
                <a:xfrm>
                  <a:off x="7720804" y="4364899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F5066109-1809-E34B-ADDA-1B7A605ED8B1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B8BB7FF5-70AB-3740-A4DE-F0DA8FBF004E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AD13BD98-892B-F349-83DC-BDB9F52C3404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61B9FBCB-F571-0341-B374-F473132BD966}"/>
                    </a:ext>
                  </a:extLst>
                </p:cNvPr>
                <p:cNvGrpSpPr/>
                <p:nvPr/>
              </p:nvGrpSpPr>
              <p:grpSpPr>
                <a:xfrm>
                  <a:off x="7716896" y="4634152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394C5A66-969F-5E44-8456-B5B524750A01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C19F6FF1-D492-6044-976E-AC7F4669BB54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E6E22463-0100-BA41-9543-9212EB20D24E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FF2D9635-5AA8-A546-9283-C2F16D91B6FF}"/>
                    </a:ext>
                  </a:extLst>
                </p:cNvPr>
                <p:cNvGrpSpPr/>
                <p:nvPr/>
              </p:nvGrpSpPr>
              <p:grpSpPr>
                <a:xfrm>
                  <a:off x="7716896" y="4899622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72" name="Oval 71">
                    <a:extLst>
                      <a:ext uri="{FF2B5EF4-FFF2-40B4-BE49-F238E27FC236}">
                        <a16:creationId xmlns:a16="http://schemas.microsoft.com/office/drawing/2014/main" id="{84CE91EF-D961-6443-856E-C0F66BDFA2AD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E12CE6F8-4897-614A-A4AB-7B4BF0B1CBF4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1CB0FD69-2B05-504F-B5FE-FEFF51B82AC9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68003088-B4D3-EE4C-8C33-FEB278B57DC7}"/>
                    </a:ext>
                  </a:extLst>
                </p:cNvPr>
                <p:cNvGrpSpPr/>
                <p:nvPr/>
              </p:nvGrpSpPr>
              <p:grpSpPr>
                <a:xfrm>
                  <a:off x="7716896" y="5159183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C1E77E29-E0A8-7347-BA50-469255D4F6F1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0EF45A1F-D0DE-3C42-8A7F-CB6BD4E393CB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6E874825-5C4C-5E44-BAA7-8F3484E9D744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48F50120-E300-3545-8966-C1CEC833DEAF}"/>
                    </a:ext>
                  </a:extLst>
                </p:cNvPr>
                <p:cNvGrpSpPr/>
                <p:nvPr/>
              </p:nvGrpSpPr>
              <p:grpSpPr>
                <a:xfrm>
                  <a:off x="7961818" y="4365923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A86AC03D-80ED-DC42-A5F9-ED80AA87E2D7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887EF0B6-781D-7742-AA57-5D46BA0198FE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E80D7DDC-4E77-2841-81B2-7DDF1065A056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674FF368-A23E-554C-8F8F-3C0F2D74B430}"/>
                    </a:ext>
                  </a:extLst>
                </p:cNvPr>
                <p:cNvGrpSpPr/>
                <p:nvPr/>
              </p:nvGrpSpPr>
              <p:grpSpPr>
                <a:xfrm>
                  <a:off x="7957910" y="4635176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84" name="Oval 83">
                    <a:extLst>
                      <a:ext uri="{FF2B5EF4-FFF2-40B4-BE49-F238E27FC236}">
                        <a16:creationId xmlns:a16="http://schemas.microsoft.com/office/drawing/2014/main" id="{7BE3329B-0FC3-2844-97A0-DAA429468CDA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FAEA7E5B-61FC-D848-8862-F013C36B9BB4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Oval 85">
                    <a:extLst>
                      <a:ext uri="{FF2B5EF4-FFF2-40B4-BE49-F238E27FC236}">
                        <a16:creationId xmlns:a16="http://schemas.microsoft.com/office/drawing/2014/main" id="{E32CD04C-A834-7543-AE85-F4AC599B1104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61C144BB-5253-0C45-9A6D-149477749BFA}"/>
                    </a:ext>
                  </a:extLst>
                </p:cNvPr>
                <p:cNvGrpSpPr/>
                <p:nvPr/>
              </p:nvGrpSpPr>
              <p:grpSpPr>
                <a:xfrm>
                  <a:off x="7957910" y="4900646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6F741B94-DA3B-0645-8E2D-39BE95D18432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086DF5D7-1F49-FC4D-9DB1-95869042D5BF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0EC3CFCC-4CF5-D547-8653-D292E5BF697D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3D61B772-8E48-4645-9645-831374504318}"/>
                    </a:ext>
                  </a:extLst>
                </p:cNvPr>
                <p:cNvGrpSpPr/>
                <p:nvPr/>
              </p:nvGrpSpPr>
              <p:grpSpPr>
                <a:xfrm>
                  <a:off x="7957910" y="5160207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33F8FA7B-5705-2C4E-AC7F-44B8755EFE92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id="{2F2295A4-D451-8F4B-A768-EBA2E4C51571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Oval 93">
                    <a:extLst>
                      <a:ext uri="{FF2B5EF4-FFF2-40B4-BE49-F238E27FC236}">
                        <a16:creationId xmlns:a16="http://schemas.microsoft.com/office/drawing/2014/main" id="{8C1950A6-AEC9-A64C-A157-5BA0169BE3C4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3FAE8071-3F86-D042-96F5-7A41E3930DD6}"/>
                    </a:ext>
                  </a:extLst>
                </p:cNvPr>
                <p:cNvGrpSpPr/>
                <p:nvPr/>
              </p:nvGrpSpPr>
              <p:grpSpPr>
                <a:xfrm>
                  <a:off x="8202832" y="4366429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ACC616C4-85DA-3C4C-986D-79DB0CB5CC2A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Oval 96">
                    <a:extLst>
                      <a:ext uri="{FF2B5EF4-FFF2-40B4-BE49-F238E27FC236}">
                        <a16:creationId xmlns:a16="http://schemas.microsoft.com/office/drawing/2014/main" id="{DD6941A2-8A36-3448-8800-5E97E529F0B3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Oval 97">
                    <a:extLst>
                      <a:ext uri="{FF2B5EF4-FFF2-40B4-BE49-F238E27FC236}">
                        <a16:creationId xmlns:a16="http://schemas.microsoft.com/office/drawing/2014/main" id="{5A5C201B-F8B4-7244-B4A5-75CC60F53D04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CEAFF121-11DE-9744-A8F9-6E5355AA3FDE}"/>
                    </a:ext>
                  </a:extLst>
                </p:cNvPr>
                <p:cNvGrpSpPr/>
                <p:nvPr/>
              </p:nvGrpSpPr>
              <p:grpSpPr>
                <a:xfrm>
                  <a:off x="8198924" y="4635682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00" name="Oval 99">
                    <a:extLst>
                      <a:ext uri="{FF2B5EF4-FFF2-40B4-BE49-F238E27FC236}">
                        <a16:creationId xmlns:a16="http://schemas.microsoft.com/office/drawing/2014/main" id="{35050D8D-FAB0-B049-A8F9-1B6386D1A6D9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Oval 100">
                    <a:extLst>
                      <a:ext uri="{FF2B5EF4-FFF2-40B4-BE49-F238E27FC236}">
                        <a16:creationId xmlns:a16="http://schemas.microsoft.com/office/drawing/2014/main" id="{81DC6317-ED4E-7244-814A-E70D87FC3906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Oval 101">
                    <a:extLst>
                      <a:ext uri="{FF2B5EF4-FFF2-40B4-BE49-F238E27FC236}">
                        <a16:creationId xmlns:a16="http://schemas.microsoft.com/office/drawing/2014/main" id="{671A04A3-8D7E-3241-B4B3-532C0E25DC36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B23487F5-E6D8-DD4A-B0BF-C3A9939873F5}"/>
                    </a:ext>
                  </a:extLst>
                </p:cNvPr>
                <p:cNvGrpSpPr/>
                <p:nvPr/>
              </p:nvGrpSpPr>
              <p:grpSpPr>
                <a:xfrm>
                  <a:off x="8198924" y="4901152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04" name="Oval 103">
                    <a:extLst>
                      <a:ext uri="{FF2B5EF4-FFF2-40B4-BE49-F238E27FC236}">
                        <a16:creationId xmlns:a16="http://schemas.microsoft.com/office/drawing/2014/main" id="{D5269D73-9B34-6549-A374-B091A633E67E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1E85806D-430A-5943-830A-F6AAB001808E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Oval 105">
                    <a:extLst>
                      <a:ext uri="{FF2B5EF4-FFF2-40B4-BE49-F238E27FC236}">
                        <a16:creationId xmlns:a16="http://schemas.microsoft.com/office/drawing/2014/main" id="{33F49BEE-403C-AE4C-8667-AFCF4E086F44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FE3A50B6-0BD1-AF46-9502-039553AD344A}"/>
                    </a:ext>
                  </a:extLst>
                </p:cNvPr>
                <p:cNvGrpSpPr/>
                <p:nvPr/>
              </p:nvGrpSpPr>
              <p:grpSpPr>
                <a:xfrm>
                  <a:off x="8198924" y="5160713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08" name="Oval 107">
                    <a:extLst>
                      <a:ext uri="{FF2B5EF4-FFF2-40B4-BE49-F238E27FC236}">
                        <a16:creationId xmlns:a16="http://schemas.microsoft.com/office/drawing/2014/main" id="{0BB97062-70BE-7146-B091-7C1821B51DDE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Oval 108">
                    <a:extLst>
                      <a:ext uri="{FF2B5EF4-FFF2-40B4-BE49-F238E27FC236}">
                        <a16:creationId xmlns:a16="http://schemas.microsoft.com/office/drawing/2014/main" id="{2B86B424-B01B-E14C-8A9E-7C5E189EB69B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Oval 109">
                    <a:extLst>
                      <a:ext uri="{FF2B5EF4-FFF2-40B4-BE49-F238E27FC236}">
                        <a16:creationId xmlns:a16="http://schemas.microsoft.com/office/drawing/2014/main" id="{30F8AE8C-292C-7545-B414-0FC0F9D60695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7F334011-862D-9143-802F-741BE67A0BDD}"/>
                    </a:ext>
                  </a:extLst>
                </p:cNvPr>
                <p:cNvGrpSpPr/>
                <p:nvPr/>
              </p:nvGrpSpPr>
              <p:grpSpPr>
                <a:xfrm>
                  <a:off x="8203996" y="5417195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12" name="Oval 111">
                    <a:extLst>
                      <a:ext uri="{FF2B5EF4-FFF2-40B4-BE49-F238E27FC236}">
                        <a16:creationId xmlns:a16="http://schemas.microsoft.com/office/drawing/2014/main" id="{FC2D21A0-3558-CD40-AF62-C212EC06BE16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Oval 112">
                    <a:extLst>
                      <a:ext uri="{FF2B5EF4-FFF2-40B4-BE49-F238E27FC236}">
                        <a16:creationId xmlns:a16="http://schemas.microsoft.com/office/drawing/2014/main" id="{56D06949-BBC5-B445-9D8A-06A6B30EAFAB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Oval 113">
                    <a:extLst>
                      <a:ext uri="{FF2B5EF4-FFF2-40B4-BE49-F238E27FC236}">
                        <a16:creationId xmlns:a16="http://schemas.microsoft.com/office/drawing/2014/main" id="{7D34143B-0C30-5F42-98E6-505DE9043FF4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5" name="Group 114">
                  <a:extLst>
                    <a:ext uri="{FF2B5EF4-FFF2-40B4-BE49-F238E27FC236}">
                      <a16:creationId xmlns:a16="http://schemas.microsoft.com/office/drawing/2014/main" id="{FF89DDD1-422F-E743-AAE9-C812039BA7C1}"/>
                    </a:ext>
                  </a:extLst>
                </p:cNvPr>
                <p:cNvGrpSpPr/>
                <p:nvPr/>
              </p:nvGrpSpPr>
              <p:grpSpPr>
                <a:xfrm>
                  <a:off x="8203996" y="5682665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16" name="Oval 115">
                    <a:extLst>
                      <a:ext uri="{FF2B5EF4-FFF2-40B4-BE49-F238E27FC236}">
                        <a16:creationId xmlns:a16="http://schemas.microsoft.com/office/drawing/2014/main" id="{CC5D0480-E9F6-3144-99C5-ACAE7649A688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Oval 116">
                    <a:extLst>
                      <a:ext uri="{FF2B5EF4-FFF2-40B4-BE49-F238E27FC236}">
                        <a16:creationId xmlns:a16="http://schemas.microsoft.com/office/drawing/2014/main" id="{2BEB5A0E-84F9-9140-8C1A-EE02A1B365DC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Oval 117">
                    <a:extLst>
                      <a:ext uri="{FF2B5EF4-FFF2-40B4-BE49-F238E27FC236}">
                        <a16:creationId xmlns:a16="http://schemas.microsoft.com/office/drawing/2014/main" id="{D9EF661C-EE8F-8248-8493-EFA34DE3B5C0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2C26E126-DE1F-9F45-8D87-E8E14EE73F40}"/>
                    </a:ext>
                  </a:extLst>
                </p:cNvPr>
                <p:cNvGrpSpPr/>
                <p:nvPr/>
              </p:nvGrpSpPr>
              <p:grpSpPr>
                <a:xfrm>
                  <a:off x="8203996" y="5942226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20" name="Oval 119">
                    <a:extLst>
                      <a:ext uri="{FF2B5EF4-FFF2-40B4-BE49-F238E27FC236}">
                        <a16:creationId xmlns:a16="http://schemas.microsoft.com/office/drawing/2014/main" id="{A073CD12-7F55-A445-AF99-203FDD8F2A50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Oval 120">
                    <a:extLst>
                      <a:ext uri="{FF2B5EF4-FFF2-40B4-BE49-F238E27FC236}">
                        <a16:creationId xmlns:a16="http://schemas.microsoft.com/office/drawing/2014/main" id="{2F34FFFC-C167-924B-B5B8-FCA99F0BC9C4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Oval 121">
                    <a:extLst>
                      <a:ext uri="{FF2B5EF4-FFF2-40B4-BE49-F238E27FC236}">
                        <a16:creationId xmlns:a16="http://schemas.microsoft.com/office/drawing/2014/main" id="{60213AC5-AA88-6645-95B8-4C1611A372AF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3" name="Group 122">
                  <a:extLst>
                    <a:ext uri="{FF2B5EF4-FFF2-40B4-BE49-F238E27FC236}">
                      <a16:creationId xmlns:a16="http://schemas.microsoft.com/office/drawing/2014/main" id="{5BD64162-1F7D-1A44-9449-7EA99AD1037D}"/>
                    </a:ext>
                  </a:extLst>
                </p:cNvPr>
                <p:cNvGrpSpPr/>
                <p:nvPr/>
              </p:nvGrpSpPr>
              <p:grpSpPr>
                <a:xfrm>
                  <a:off x="7961818" y="5682665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24" name="Oval 123">
                    <a:extLst>
                      <a:ext uri="{FF2B5EF4-FFF2-40B4-BE49-F238E27FC236}">
                        <a16:creationId xmlns:a16="http://schemas.microsoft.com/office/drawing/2014/main" id="{18C52FFD-1621-FF47-A5F1-2C266EA93A72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Oval 124">
                    <a:extLst>
                      <a:ext uri="{FF2B5EF4-FFF2-40B4-BE49-F238E27FC236}">
                        <a16:creationId xmlns:a16="http://schemas.microsoft.com/office/drawing/2014/main" id="{6E000AD8-D397-8343-94C1-E6658D6D44BB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Oval 125">
                    <a:extLst>
                      <a:ext uri="{FF2B5EF4-FFF2-40B4-BE49-F238E27FC236}">
                        <a16:creationId xmlns:a16="http://schemas.microsoft.com/office/drawing/2014/main" id="{71DF1095-18B4-0A46-BF4A-5D0152019EB8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7BA8CFFA-3296-AE4F-905F-1B4E4C42AD8E}"/>
                    </a:ext>
                  </a:extLst>
                </p:cNvPr>
                <p:cNvGrpSpPr/>
                <p:nvPr/>
              </p:nvGrpSpPr>
              <p:grpSpPr>
                <a:xfrm>
                  <a:off x="7961818" y="5942226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28" name="Oval 127">
                    <a:extLst>
                      <a:ext uri="{FF2B5EF4-FFF2-40B4-BE49-F238E27FC236}">
                        <a16:creationId xmlns:a16="http://schemas.microsoft.com/office/drawing/2014/main" id="{278CAE3F-7CF2-C24B-BB80-84DEBF45FBBC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id="{C1F1639F-4611-1F48-9AFD-E70108DF6F1D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Oval 129">
                    <a:extLst>
                      <a:ext uri="{FF2B5EF4-FFF2-40B4-BE49-F238E27FC236}">
                        <a16:creationId xmlns:a16="http://schemas.microsoft.com/office/drawing/2014/main" id="{D702F7EA-736C-1A48-8570-7FE1CD9B7C70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1" name="Group 130">
                  <a:extLst>
                    <a:ext uri="{FF2B5EF4-FFF2-40B4-BE49-F238E27FC236}">
                      <a16:creationId xmlns:a16="http://schemas.microsoft.com/office/drawing/2014/main" id="{251A6A30-DD0D-8445-9321-A462F49BB56C}"/>
                    </a:ext>
                  </a:extLst>
                </p:cNvPr>
                <p:cNvGrpSpPr/>
                <p:nvPr/>
              </p:nvGrpSpPr>
              <p:grpSpPr>
                <a:xfrm>
                  <a:off x="6012114" y="5690507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2ACA3168-A2CB-B54E-A775-B87CC5C73FBC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Oval 132">
                    <a:extLst>
                      <a:ext uri="{FF2B5EF4-FFF2-40B4-BE49-F238E27FC236}">
                        <a16:creationId xmlns:a16="http://schemas.microsoft.com/office/drawing/2014/main" id="{56C2FB76-2609-904A-ACC3-C16BD21CA98F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Oval 133">
                    <a:extLst>
                      <a:ext uri="{FF2B5EF4-FFF2-40B4-BE49-F238E27FC236}">
                        <a16:creationId xmlns:a16="http://schemas.microsoft.com/office/drawing/2014/main" id="{34028C3F-7341-CA4B-8BF8-509A8F6030E1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69943A60-45DF-364C-BEC7-03DEB9AE844C}"/>
                    </a:ext>
                  </a:extLst>
                </p:cNvPr>
                <p:cNvGrpSpPr/>
                <p:nvPr/>
              </p:nvGrpSpPr>
              <p:grpSpPr>
                <a:xfrm>
                  <a:off x="6012114" y="5950068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36" name="Oval 135">
                    <a:extLst>
                      <a:ext uri="{FF2B5EF4-FFF2-40B4-BE49-F238E27FC236}">
                        <a16:creationId xmlns:a16="http://schemas.microsoft.com/office/drawing/2014/main" id="{5ADC31FB-0F49-794D-9219-7B5849356C3F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5885CB19-55AC-4745-B5A0-1B202EE1ADEE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Oval 137">
                    <a:extLst>
                      <a:ext uri="{FF2B5EF4-FFF2-40B4-BE49-F238E27FC236}">
                        <a16:creationId xmlns:a16="http://schemas.microsoft.com/office/drawing/2014/main" id="{7083506E-1423-4E47-A1F4-4E35DB3FF10A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9" name="Group 138">
                  <a:extLst>
                    <a:ext uri="{FF2B5EF4-FFF2-40B4-BE49-F238E27FC236}">
                      <a16:creationId xmlns:a16="http://schemas.microsoft.com/office/drawing/2014/main" id="{79E19808-8E3F-9E44-8371-33BCC6E1342D}"/>
                    </a:ext>
                  </a:extLst>
                </p:cNvPr>
                <p:cNvGrpSpPr/>
                <p:nvPr/>
              </p:nvGrpSpPr>
              <p:grpSpPr>
                <a:xfrm>
                  <a:off x="5769936" y="5703576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40" name="Oval 139">
                    <a:extLst>
                      <a:ext uri="{FF2B5EF4-FFF2-40B4-BE49-F238E27FC236}">
                        <a16:creationId xmlns:a16="http://schemas.microsoft.com/office/drawing/2014/main" id="{28FE5CE5-A778-2F45-B9E2-02C79AFE2925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Oval 140">
                    <a:extLst>
                      <a:ext uri="{FF2B5EF4-FFF2-40B4-BE49-F238E27FC236}">
                        <a16:creationId xmlns:a16="http://schemas.microsoft.com/office/drawing/2014/main" id="{E5505719-7699-514E-9924-5B5895A9851E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2" name="Oval 141">
                    <a:extLst>
                      <a:ext uri="{FF2B5EF4-FFF2-40B4-BE49-F238E27FC236}">
                        <a16:creationId xmlns:a16="http://schemas.microsoft.com/office/drawing/2014/main" id="{614B63DC-FA35-8341-BBDD-D6266F303967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3" name="Group 142">
                  <a:extLst>
                    <a:ext uri="{FF2B5EF4-FFF2-40B4-BE49-F238E27FC236}">
                      <a16:creationId xmlns:a16="http://schemas.microsoft.com/office/drawing/2014/main" id="{48F560BF-8865-324A-8DE2-CF019956829E}"/>
                    </a:ext>
                  </a:extLst>
                </p:cNvPr>
                <p:cNvGrpSpPr/>
                <p:nvPr/>
              </p:nvGrpSpPr>
              <p:grpSpPr>
                <a:xfrm>
                  <a:off x="5769936" y="5963137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44" name="Oval 143">
                    <a:extLst>
                      <a:ext uri="{FF2B5EF4-FFF2-40B4-BE49-F238E27FC236}">
                        <a16:creationId xmlns:a16="http://schemas.microsoft.com/office/drawing/2014/main" id="{DBC427AF-9E4C-454A-BB62-6E0262431E49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5" name="Oval 144">
                    <a:extLst>
                      <a:ext uri="{FF2B5EF4-FFF2-40B4-BE49-F238E27FC236}">
                        <a16:creationId xmlns:a16="http://schemas.microsoft.com/office/drawing/2014/main" id="{20919547-4B76-154E-BF6C-5325F11DDC1E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Oval 145">
                    <a:extLst>
                      <a:ext uri="{FF2B5EF4-FFF2-40B4-BE49-F238E27FC236}">
                        <a16:creationId xmlns:a16="http://schemas.microsoft.com/office/drawing/2014/main" id="{BD52381F-2AC3-A242-8458-F7D2AC858B08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7" name="Group 146">
                  <a:extLst>
                    <a:ext uri="{FF2B5EF4-FFF2-40B4-BE49-F238E27FC236}">
                      <a16:creationId xmlns:a16="http://schemas.microsoft.com/office/drawing/2014/main" id="{31F58FBC-F462-D240-BECF-14DC68C6CA73}"/>
                    </a:ext>
                  </a:extLst>
                </p:cNvPr>
                <p:cNvGrpSpPr/>
                <p:nvPr/>
              </p:nvGrpSpPr>
              <p:grpSpPr>
                <a:xfrm>
                  <a:off x="7230622" y="5425710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48" name="Oval 147">
                    <a:extLst>
                      <a:ext uri="{FF2B5EF4-FFF2-40B4-BE49-F238E27FC236}">
                        <a16:creationId xmlns:a16="http://schemas.microsoft.com/office/drawing/2014/main" id="{95FB9897-1871-2C40-A9F4-9985537117FF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Oval 148">
                    <a:extLst>
                      <a:ext uri="{FF2B5EF4-FFF2-40B4-BE49-F238E27FC236}">
                        <a16:creationId xmlns:a16="http://schemas.microsoft.com/office/drawing/2014/main" id="{A8F0C94E-EF13-DE4F-A74B-89E4DE13A45C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0" name="Oval 149">
                    <a:extLst>
                      <a:ext uri="{FF2B5EF4-FFF2-40B4-BE49-F238E27FC236}">
                        <a16:creationId xmlns:a16="http://schemas.microsoft.com/office/drawing/2014/main" id="{EC540A91-0D3A-594E-B286-035B26D397E9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B8523FC1-70B7-8A45-B182-6FD8BB2D0729}"/>
                    </a:ext>
                  </a:extLst>
                </p:cNvPr>
                <p:cNvGrpSpPr/>
                <p:nvPr/>
              </p:nvGrpSpPr>
              <p:grpSpPr>
                <a:xfrm>
                  <a:off x="6743558" y="5958584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52" name="Oval 151">
                    <a:extLst>
                      <a:ext uri="{FF2B5EF4-FFF2-40B4-BE49-F238E27FC236}">
                        <a16:creationId xmlns:a16="http://schemas.microsoft.com/office/drawing/2014/main" id="{F69C7D2E-BA01-E44A-8D64-61700F3CB854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id="{BCD944EA-A854-EA42-830A-CEC526CC9B62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" name="Oval 153">
                    <a:extLst>
                      <a:ext uri="{FF2B5EF4-FFF2-40B4-BE49-F238E27FC236}">
                        <a16:creationId xmlns:a16="http://schemas.microsoft.com/office/drawing/2014/main" id="{236A7D2F-F8FA-AA4B-BA92-7E43750A222F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1CC0861C-F8D9-E94E-9E5B-42B38E933EF7}"/>
                    </a:ext>
                  </a:extLst>
                </p:cNvPr>
                <p:cNvGrpSpPr/>
                <p:nvPr/>
              </p:nvGrpSpPr>
              <p:grpSpPr>
                <a:xfrm>
                  <a:off x="6985700" y="5160001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56" name="Oval 155">
                    <a:extLst>
                      <a:ext uri="{FF2B5EF4-FFF2-40B4-BE49-F238E27FC236}">
                        <a16:creationId xmlns:a16="http://schemas.microsoft.com/office/drawing/2014/main" id="{034675A5-8789-5545-9AD8-475A0AC3B585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7" name="Oval 156">
                    <a:extLst>
                      <a:ext uri="{FF2B5EF4-FFF2-40B4-BE49-F238E27FC236}">
                        <a16:creationId xmlns:a16="http://schemas.microsoft.com/office/drawing/2014/main" id="{9EB5E623-97E6-0945-AA65-2F74434E1E2C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88A49EBD-2F1D-494C-A929-9F222936AEF9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9" name="Group 158">
                  <a:extLst>
                    <a:ext uri="{FF2B5EF4-FFF2-40B4-BE49-F238E27FC236}">
                      <a16:creationId xmlns:a16="http://schemas.microsoft.com/office/drawing/2014/main" id="{D8FD39FF-7EAF-9D45-9A62-047897252B5D}"/>
                    </a:ext>
                  </a:extLst>
                </p:cNvPr>
                <p:cNvGrpSpPr/>
                <p:nvPr/>
              </p:nvGrpSpPr>
              <p:grpSpPr>
                <a:xfrm>
                  <a:off x="6500252" y="4376746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60" name="Oval 159">
                    <a:extLst>
                      <a:ext uri="{FF2B5EF4-FFF2-40B4-BE49-F238E27FC236}">
                        <a16:creationId xmlns:a16="http://schemas.microsoft.com/office/drawing/2014/main" id="{3DD45164-58BF-8E4D-A520-2F9D259C0C25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1" name="Oval 160">
                    <a:extLst>
                      <a:ext uri="{FF2B5EF4-FFF2-40B4-BE49-F238E27FC236}">
                        <a16:creationId xmlns:a16="http://schemas.microsoft.com/office/drawing/2014/main" id="{DECEB5CE-75B7-AA44-BD84-FCF300969476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2" name="Oval 161">
                    <a:extLst>
                      <a:ext uri="{FF2B5EF4-FFF2-40B4-BE49-F238E27FC236}">
                        <a16:creationId xmlns:a16="http://schemas.microsoft.com/office/drawing/2014/main" id="{17A21887-1D94-3241-90CD-B4DF93B2AA95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599E245E-4DCA-E94A-B5DE-B4E92D7EBBF6}"/>
                    </a:ext>
                  </a:extLst>
                </p:cNvPr>
                <p:cNvGrpSpPr/>
                <p:nvPr/>
              </p:nvGrpSpPr>
              <p:grpSpPr>
                <a:xfrm>
                  <a:off x="6260955" y="4892867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64" name="Oval 163">
                    <a:extLst>
                      <a:ext uri="{FF2B5EF4-FFF2-40B4-BE49-F238E27FC236}">
                        <a16:creationId xmlns:a16="http://schemas.microsoft.com/office/drawing/2014/main" id="{DA5EAB0C-90F4-244C-94FD-B52807F76F09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5" name="Oval 164">
                    <a:extLst>
                      <a:ext uri="{FF2B5EF4-FFF2-40B4-BE49-F238E27FC236}">
                        <a16:creationId xmlns:a16="http://schemas.microsoft.com/office/drawing/2014/main" id="{BCE2293B-0D93-1049-BEC3-089E069F9BA4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6" name="Oval 165">
                    <a:extLst>
                      <a:ext uri="{FF2B5EF4-FFF2-40B4-BE49-F238E27FC236}">
                        <a16:creationId xmlns:a16="http://schemas.microsoft.com/office/drawing/2014/main" id="{BD5489AA-2B5E-0541-8401-B0E7F4F8796D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7" name="Group 166">
                  <a:extLst>
                    <a:ext uri="{FF2B5EF4-FFF2-40B4-BE49-F238E27FC236}">
                      <a16:creationId xmlns:a16="http://schemas.microsoft.com/office/drawing/2014/main" id="{83D38B78-A631-4749-B749-643FA8151E1F}"/>
                    </a:ext>
                  </a:extLst>
                </p:cNvPr>
                <p:cNvGrpSpPr/>
                <p:nvPr/>
              </p:nvGrpSpPr>
              <p:grpSpPr>
                <a:xfrm>
                  <a:off x="6014885" y="5428625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68" name="Oval 167">
                    <a:extLst>
                      <a:ext uri="{FF2B5EF4-FFF2-40B4-BE49-F238E27FC236}">
                        <a16:creationId xmlns:a16="http://schemas.microsoft.com/office/drawing/2014/main" id="{1593A744-877F-694A-B3CE-170CA12E0F14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Oval 168">
                    <a:extLst>
                      <a:ext uri="{FF2B5EF4-FFF2-40B4-BE49-F238E27FC236}">
                        <a16:creationId xmlns:a16="http://schemas.microsoft.com/office/drawing/2014/main" id="{E24C3700-981F-4B4C-923A-F63C86DC53BD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0" name="Oval 169">
                    <a:extLst>
                      <a:ext uri="{FF2B5EF4-FFF2-40B4-BE49-F238E27FC236}">
                        <a16:creationId xmlns:a16="http://schemas.microsoft.com/office/drawing/2014/main" id="{0CF0E1AE-174F-8B4A-B08A-88FD328E138B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1" name="Group 170">
                  <a:extLst>
                    <a:ext uri="{FF2B5EF4-FFF2-40B4-BE49-F238E27FC236}">
                      <a16:creationId xmlns:a16="http://schemas.microsoft.com/office/drawing/2014/main" id="{2911E2F0-2D44-B346-88C1-8297498A67D9}"/>
                    </a:ext>
                  </a:extLst>
                </p:cNvPr>
                <p:cNvGrpSpPr/>
                <p:nvPr/>
              </p:nvGrpSpPr>
              <p:grpSpPr>
                <a:xfrm>
                  <a:off x="5521144" y="5697758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72" name="Oval 171">
                    <a:extLst>
                      <a:ext uri="{FF2B5EF4-FFF2-40B4-BE49-F238E27FC236}">
                        <a16:creationId xmlns:a16="http://schemas.microsoft.com/office/drawing/2014/main" id="{710A5F5D-81DA-3543-913F-B4088ED67B18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3" name="Oval 172">
                    <a:extLst>
                      <a:ext uri="{FF2B5EF4-FFF2-40B4-BE49-F238E27FC236}">
                        <a16:creationId xmlns:a16="http://schemas.microsoft.com/office/drawing/2014/main" id="{75E69AE1-C151-124D-829C-874E9206060E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4" name="Oval 173">
                    <a:extLst>
                      <a:ext uri="{FF2B5EF4-FFF2-40B4-BE49-F238E27FC236}">
                        <a16:creationId xmlns:a16="http://schemas.microsoft.com/office/drawing/2014/main" id="{686E5149-D113-CF43-9CE6-376FA16B3E05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5" name="Group 174">
                  <a:extLst>
                    <a:ext uri="{FF2B5EF4-FFF2-40B4-BE49-F238E27FC236}">
                      <a16:creationId xmlns:a16="http://schemas.microsoft.com/office/drawing/2014/main" id="{0503697E-BF43-1645-A941-C06E6FF6235A}"/>
                    </a:ext>
                  </a:extLst>
                </p:cNvPr>
                <p:cNvGrpSpPr/>
                <p:nvPr/>
              </p:nvGrpSpPr>
              <p:grpSpPr>
                <a:xfrm>
                  <a:off x="5290213" y="5425037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76" name="Oval 175">
                    <a:extLst>
                      <a:ext uri="{FF2B5EF4-FFF2-40B4-BE49-F238E27FC236}">
                        <a16:creationId xmlns:a16="http://schemas.microsoft.com/office/drawing/2014/main" id="{3BBFEA28-11C0-A342-AE6E-503E260E358D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7" name="Oval 176">
                    <a:extLst>
                      <a:ext uri="{FF2B5EF4-FFF2-40B4-BE49-F238E27FC236}">
                        <a16:creationId xmlns:a16="http://schemas.microsoft.com/office/drawing/2014/main" id="{B8397FDF-7502-CB44-9088-D6134C8F91C9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8" name="Oval 177">
                    <a:extLst>
                      <a:ext uri="{FF2B5EF4-FFF2-40B4-BE49-F238E27FC236}">
                        <a16:creationId xmlns:a16="http://schemas.microsoft.com/office/drawing/2014/main" id="{4DB951CA-B7EC-774A-A2E5-545365610D68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9" name="Group 178">
                  <a:extLst>
                    <a:ext uri="{FF2B5EF4-FFF2-40B4-BE49-F238E27FC236}">
                      <a16:creationId xmlns:a16="http://schemas.microsoft.com/office/drawing/2014/main" id="{960A404F-3738-DD45-80E8-5C1CF38B45EC}"/>
                    </a:ext>
                  </a:extLst>
                </p:cNvPr>
                <p:cNvGrpSpPr/>
                <p:nvPr/>
              </p:nvGrpSpPr>
              <p:grpSpPr>
                <a:xfrm>
                  <a:off x="7472063" y="4634152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80" name="Oval 179">
                    <a:extLst>
                      <a:ext uri="{FF2B5EF4-FFF2-40B4-BE49-F238E27FC236}">
                        <a16:creationId xmlns:a16="http://schemas.microsoft.com/office/drawing/2014/main" id="{318C016F-8717-C94A-AAD7-F4277C34A5F0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1" name="Oval 180">
                    <a:extLst>
                      <a:ext uri="{FF2B5EF4-FFF2-40B4-BE49-F238E27FC236}">
                        <a16:creationId xmlns:a16="http://schemas.microsoft.com/office/drawing/2014/main" id="{B6C84BA2-E305-E140-87DF-71A04080DBB0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2" name="Oval 181">
                    <a:extLst>
                      <a:ext uri="{FF2B5EF4-FFF2-40B4-BE49-F238E27FC236}">
                        <a16:creationId xmlns:a16="http://schemas.microsoft.com/office/drawing/2014/main" id="{DE1873B9-944D-924C-99BC-216222310D0B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85" name="Left Brace 184">
              <a:extLst>
                <a:ext uri="{FF2B5EF4-FFF2-40B4-BE49-F238E27FC236}">
                  <a16:creationId xmlns:a16="http://schemas.microsoft.com/office/drawing/2014/main" id="{79DBE0EE-1094-EC4B-B613-F6831BB170F1}"/>
                </a:ext>
              </a:extLst>
            </p:cNvPr>
            <p:cNvSpPr/>
            <p:nvPr/>
          </p:nvSpPr>
          <p:spPr>
            <a:xfrm rot="10800000" flipH="1">
              <a:off x="1710265" y="4387814"/>
              <a:ext cx="236817" cy="1878774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4" name="Picture 183">
            <a:extLst>
              <a:ext uri="{FF2B5EF4-FFF2-40B4-BE49-F238E27FC236}">
                <a16:creationId xmlns:a16="http://schemas.microsoft.com/office/drawing/2014/main" id="{B8E6B1BD-5383-6F45-8E50-1E1E92E5BB9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276461">
            <a:off x="3053463" y="1164436"/>
            <a:ext cx="1398167" cy="1030449"/>
          </a:xfrm>
          <a:prstGeom prst="rect">
            <a:avLst/>
          </a:prstGeom>
        </p:spPr>
      </p:pic>
      <p:sp>
        <p:nvSpPr>
          <p:cNvPr id="186" name="Left Brace 185">
            <a:extLst>
              <a:ext uri="{FF2B5EF4-FFF2-40B4-BE49-F238E27FC236}">
                <a16:creationId xmlns:a16="http://schemas.microsoft.com/office/drawing/2014/main" id="{0B3D96E0-251E-C546-842B-D5D2F960F1B6}"/>
              </a:ext>
            </a:extLst>
          </p:cNvPr>
          <p:cNvSpPr/>
          <p:nvPr/>
        </p:nvSpPr>
        <p:spPr>
          <a:xfrm rot="10800000" flipH="1">
            <a:off x="3356933" y="4396403"/>
            <a:ext cx="236817" cy="964107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88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/>
      <p:bldP spid="18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EDEC63-9459-1741-A270-6B00DD979629}"/>
              </a:ext>
            </a:extLst>
          </p:cNvPr>
          <p:cNvSpPr txBox="1"/>
          <p:nvPr/>
        </p:nvSpPr>
        <p:spPr>
          <a:xfrm>
            <a:off x="762209" y="283621"/>
            <a:ext cx="10958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sensitive are outcomes to inequality information?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8BBB7C-7A9E-634E-88F6-FE72B94990BF}"/>
              </a:ext>
            </a:extLst>
          </p:cNvPr>
          <p:cNvSpPr/>
          <p:nvPr/>
        </p:nvSpPr>
        <p:spPr>
          <a:xfrm>
            <a:off x="2560061" y="1818961"/>
            <a:ext cx="372533" cy="18457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4FAAFB-115C-0149-8F00-573F177A4435}"/>
              </a:ext>
            </a:extLst>
          </p:cNvPr>
          <p:cNvSpPr/>
          <p:nvPr/>
        </p:nvSpPr>
        <p:spPr>
          <a:xfrm>
            <a:off x="3068061" y="2518640"/>
            <a:ext cx="372533" cy="114605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B6AF21-907A-2446-B19B-D8ECE646349C}"/>
              </a:ext>
            </a:extLst>
          </p:cNvPr>
          <p:cNvSpPr txBox="1"/>
          <p:nvPr/>
        </p:nvSpPr>
        <p:spPr>
          <a:xfrm>
            <a:off x="2359780" y="3678007"/>
            <a:ext cx="682536" cy="46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DF1B64-E970-4748-8097-EC19E6AEA0A9}"/>
              </a:ext>
            </a:extLst>
          </p:cNvPr>
          <p:cNvSpPr/>
          <p:nvPr/>
        </p:nvSpPr>
        <p:spPr>
          <a:xfrm>
            <a:off x="2461380" y="1236586"/>
            <a:ext cx="1039038" cy="2435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EFA116-9F5D-D347-9766-EC677D3AEDB6}"/>
              </a:ext>
            </a:extLst>
          </p:cNvPr>
          <p:cNvSpPr txBox="1"/>
          <p:nvPr/>
        </p:nvSpPr>
        <p:spPr>
          <a:xfrm>
            <a:off x="500186" y="1236586"/>
            <a:ext cx="1911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Probability of positive response of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4EF0A3B5-0D28-5442-AE18-169452721238}"/>
              </a:ext>
            </a:extLst>
          </p:cNvPr>
          <p:cNvSpPr/>
          <p:nvPr/>
        </p:nvSpPr>
        <p:spPr>
          <a:xfrm>
            <a:off x="3588383" y="1818961"/>
            <a:ext cx="277497" cy="699679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068035-06DF-3248-9CB0-AEA17A4B5CE0}"/>
              </a:ext>
            </a:extLst>
          </p:cNvPr>
          <p:cNvSpPr txBox="1"/>
          <p:nvPr/>
        </p:nvSpPr>
        <p:spPr>
          <a:xfrm>
            <a:off x="3080802" y="3690611"/>
            <a:ext cx="679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D0333A-BCB1-0C4F-9E1F-C52C49A28FA3}"/>
              </a:ext>
            </a:extLst>
          </p:cNvPr>
          <p:cNvSpPr txBox="1"/>
          <p:nvPr/>
        </p:nvSpPr>
        <p:spPr>
          <a:xfrm>
            <a:off x="3865880" y="1984134"/>
            <a:ext cx="1730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Difference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39FDC54-674D-E04A-B15B-3A9FE7BBB0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3439125" y="5230830"/>
            <a:ext cx="2439740" cy="84304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6053422-D2E6-3743-933A-D53FCAF1BB08}"/>
              </a:ext>
            </a:extLst>
          </p:cNvPr>
          <p:cNvSpPr/>
          <p:nvPr/>
        </p:nvSpPr>
        <p:spPr>
          <a:xfrm>
            <a:off x="2704993" y="5353286"/>
            <a:ext cx="622375" cy="6216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9B99CA-7C3E-4D4C-9D8D-FC0A5B25CAD4}"/>
              </a:ext>
            </a:extLst>
          </p:cNvPr>
          <p:cNvGrpSpPr/>
          <p:nvPr/>
        </p:nvGrpSpPr>
        <p:grpSpPr>
          <a:xfrm>
            <a:off x="2762791" y="5414136"/>
            <a:ext cx="491536" cy="476430"/>
            <a:chOff x="2762791" y="5414136"/>
            <a:chExt cx="491536" cy="47643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2A11FC0-AC43-8B46-9BBE-B217A5214561}"/>
                </a:ext>
              </a:extLst>
            </p:cNvPr>
            <p:cNvSpPr/>
            <p:nvPr/>
          </p:nvSpPr>
          <p:spPr>
            <a:xfrm>
              <a:off x="2762791" y="5414136"/>
              <a:ext cx="491536" cy="4764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2774177-AC1E-FD41-AED3-EDDD6FE69F22}"/>
                </a:ext>
              </a:extLst>
            </p:cNvPr>
            <p:cNvSpPr/>
            <p:nvPr/>
          </p:nvSpPr>
          <p:spPr>
            <a:xfrm>
              <a:off x="2875879" y="5522860"/>
              <a:ext cx="277459" cy="2689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74FE6E8-49F7-5E40-976D-4654377C3B99}"/>
                </a:ext>
              </a:extLst>
            </p:cNvPr>
            <p:cNvSpPr/>
            <p:nvPr/>
          </p:nvSpPr>
          <p:spPr>
            <a:xfrm>
              <a:off x="2951366" y="5589801"/>
              <a:ext cx="129436" cy="1380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CF8D4C7B-14C8-DF45-BC8A-794854C2E5B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276461">
            <a:off x="640927" y="2427541"/>
            <a:ext cx="1398167" cy="10304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EA82B4-8E13-AA45-9DBE-BAB021E0C07E}"/>
              </a:ext>
            </a:extLst>
          </p:cNvPr>
          <p:cNvSpPr txBox="1"/>
          <p:nvPr/>
        </p:nvSpPr>
        <p:spPr>
          <a:xfrm>
            <a:off x="2213481" y="4068796"/>
            <a:ext cx="1734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Inequality </a:t>
            </a:r>
          </a:p>
          <a:p>
            <a:r>
              <a:rPr lang="en-US" sz="2400" b="1" dirty="0"/>
              <a:t>constraints?</a:t>
            </a:r>
          </a:p>
        </p:txBody>
      </p:sp>
    </p:spTree>
    <p:extLst>
      <p:ext uri="{BB962C8B-B14F-4D97-AF65-F5344CB8AC3E}">
        <p14:creationId xmlns:p14="http://schemas.microsoft.com/office/powerpoint/2010/main" val="726428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EDEC63-9459-1741-A270-6B00DD979629}"/>
              </a:ext>
            </a:extLst>
          </p:cNvPr>
          <p:cNvSpPr txBox="1"/>
          <p:nvPr/>
        </p:nvSpPr>
        <p:spPr>
          <a:xfrm>
            <a:off x="762209" y="283621"/>
            <a:ext cx="10958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sensitive are outcomes to inequality information?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FD9CC2-7DEA-2C4F-9AF6-FBEE406FEA5E}"/>
              </a:ext>
            </a:extLst>
          </p:cNvPr>
          <p:cNvGrpSpPr/>
          <p:nvPr/>
        </p:nvGrpSpPr>
        <p:grpSpPr>
          <a:xfrm>
            <a:off x="582733" y="1550550"/>
            <a:ext cx="2435283" cy="3100266"/>
            <a:chOff x="7722289" y="434861"/>
            <a:chExt cx="1722443" cy="234162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5D0C28C-A192-1943-ABE7-26CC65DEBA55}"/>
                </a:ext>
              </a:extLst>
            </p:cNvPr>
            <p:cNvGrpSpPr/>
            <p:nvPr/>
          </p:nvGrpSpPr>
          <p:grpSpPr>
            <a:xfrm>
              <a:off x="7911809" y="846709"/>
              <a:ext cx="1493038" cy="1929779"/>
              <a:chOff x="6214612" y="1442197"/>
              <a:chExt cx="1343062" cy="2101867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657647F-60A6-1242-B995-C6D8774997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618" r="72673" b="85069"/>
              <a:stretch/>
            </p:blipFill>
            <p:spPr>
              <a:xfrm rot="16200000">
                <a:off x="5396977" y="2259832"/>
                <a:ext cx="2101867" cy="466597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EF3842A-9507-8E4E-8FEF-B7CF3FD9164F}"/>
                  </a:ext>
                </a:extLst>
              </p:cNvPr>
              <p:cNvSpPr txBox="1"/>
              <p:nvPr/>
            </p:nvSpPr>
            <p:spPr>
              <a:xfrm>
                <a:off x="6635451" y="1556423"/>
                <a:ext cx="922223" cy="1582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25 to 50</a:t>
                </a:r>
              </a:p>
              <a:p>
                <a:r>
                  <a:rPr lang="en-US" sz="17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15 to 25</a:t>
                </a:r>
              </a:p>
              <a:p>
                <a:r>
                  <a:rPr lang="en-US" sz="17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5 to 15</a:t>
                </a:r>
              </a:p>
              <a:p>
                <a:r>
                  <a:rPr lang="en-US" sz="17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0</a:t>
                </a:r>
              </a:p>
              <a:p>
                <a:r>
                  <a:rPr lang="en-US" sz="17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-15 to -5</a:t>
                </a:r>
              </a:p>
              <a:p>
                <a:r>
                  <a:rPr lang="en-US" sz="17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-25 to -15</a:t>
                </a:r>
              </a:p>
              <a:p>
                <a:r>
                  <a:rPr lang="en-US" sz="17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-50 to -25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007DC8-BBE5-9547-89BC-903FD562107D}"/>
                </a:ext>
              </a:extLst>
            </p:cNvPr>
            <p:cNvSpPr txBox="1"/>
            <p:nvPr/>
          </p:nvSpPr>
          <p:spPr>
            <a:xfrm>
              <a:off x="7722289" y="434861"/>
              <a:ext cx="1722443" cy="534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Change in %</a:t>
              </a:r>
            </a:p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positive outcomes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DA7A70D-6FFA-D145-9746-E037C7BD2A56}"/>
              </a:ext>
            </a:extLst>
          </p:cNvPr>
          <p:cNvGrpSpPr/>
          <p:nvPr/>
        </p:nvGrpSpPr>
        <p:grpSpPr>
          <a:xfrm>
            <a:off x="978745" y="-330975"/>
            <a:ext cx="11340473" cy="7213563"/>
            <a:chOff x="978745" y="-330975"/>
            <a:chExt cx="11340473" cy="721356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5A57667-4310-AC49-83DB-518662F8C61B}"/>
                </a:ext>
              </a:extLst>
            </p:cNvPr>
            <p:cNvGrpSpPr/>
            <p:nvPr/>
          </p:nvGrpSpPr>
          <p:grpSpPr>
            <a:xfrm>
              <a:off x="978745" y="-330975"/>
              <a:ext cx="11340473" cy="7213563"/>
              <a:chOff x="978745" y="-330975"/>
              <a:chExt cx="11340473" cy="7213563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E89F96BF-4B26-9146-9AC2-3E42D9692000}"/>
                  </a:ext>
                </a:extLst>
              </p:cNvPr>
              <p:cNvGrpSpPr/>
              <p:nvPr/>
            </p:nvGrpSpPr>
            <p:grpSpPr>
              <a:xfrm>
                <a:off x="978745" y="-330975"/>
                <a:ext cx="11340473" cy="7213563"/>
                <a:chOff x="978745" y="-330975"/>
                <a:chExt cx="11340473" cy="7213563"/>
              </a:xfrm>
            </p:grpSpPr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89E0072-2012-6D44-847D-81C23759BD61}"/>
                    </a:ext>
                  </a:extLst>
                </p:cNvPr>
                <p:cNvSpPr txBox="1"/>
                <p:nvPr/>
              </p:nvSpPr>
              <p:spPr>
                <a:xfrm>
                  <a:off x="10356821" y="2512989"/>
                  <a:ext cx="1962397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Community </a:t>
                  </a:r>
                </a:p>
                <a:p>
                  <a:pPr algn="ctr"/>
                  <a:r>
                    <a:rPr lang="en-US" sz="2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nodes</a:t>
                  </a:r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241B4465-8759-F547-B592-30D0102BA7AC}"/>
                    </a:ext>
                  </a:extLst>
                </p:cNvPr>
                <p:cNvGrpSpPr/>
                <p:nvPr/>
              </p:nvGrpSpPr>
              <p:grpSpPr>
                <a:xfrm>
                  <a:off x="978745" y="-330975"/>
                  <a:ext cx="10822408" cy="7213563"/>
                  <a:chOff x="1351279" y="-355563"/>
                  <a:chExt cx="10822408" cy="7213563"/>
                </a:xfrm>
              </p:grpSpPr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840E67B4-A3A6-074B-A67F-6F6AF04EAF4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-1" r="13193" b="12241"/>
                  <a:stretch/>
                </p:blipFill>
                <p:spPr>
                  <a:xfrm>
                    <a:off x="4115519" y="-355563"/>
                    <a:ext cx="5274735" cy="4993653"/>
                  </a:xfrm>
                  <a:prstGeom prst="rect">
                    <a:avLst/>
                  </a:prstGeom>
                </p:spPr>
              </p:pic>
              <p:pic>
                <p:nvPicPr>
                  <p:cNvPr id="12" name="Picture 11">
                    <a:extLst>
                      <a:ext uri="{FF2B5EF4-FFF2-40B4-BE49-F238E27FC236}">
                        <a16:creationId xmlns:a16="http://schemas.microsoft.com/office/drawing/2014/main" id="{8E5AE00C-1D5B-A442-B1AF-5420D7B551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b="31615"/>
                  <a:stretch/>
                </p:blipFill>
                <p:spPr>
                  <a:xfrm>
                    <a:off x="4197629" y="4166351"/>
                    <a:ext cx="5677632" cy="2360886"/>
                  </a:xfrm>
                  <a:prstGeom prst="rect">
                    <a:avLst/>
                  </a:prstGeom>
                </p:spPr>
              </p:pic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22FBCF23-5ADD-CF4D-98D4-72263BD84ADC}"/>
                      </a:ext>
                    </a:extLst>
                  </p:cNvPr>
                  <p:cNvSpPr txBox="1"/>
                  <p:nvPr/>
                </p:nvSpPr>
                <p:spPr>
                  <a:xfrm>
                    <a:off x="9285024" y="1174737"/>
                    <a:ext cx="2888663" cy="34317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550" dirty="0">
                        <a:latin typeface="Arial" charset="0"/>
                        <a:ea typeface="Arial" charset="0"/>
                        <a:cs typeface="Arial" charset="0"/>
                      </a:rPr>
                      <a:t>BKC-BR</a:t>
                    </a:r>
                  </a:p>
                  <a:p>
                    <a:r>
                      <a:rPr lang="en-US" sz="1550" dirty="0">
                        <a:latin typeface="Arial" charset="0"/>
                        <a:ea typeface="Arial" charset="0"/>
                        <a:cs typeface="Arial" charset="0"/>
                      </a:rPr>
                      <a:t>BKC-J</a:t>
                    </a:r>
                  </a:p>
                  <a:p>
                    <a:r>
                      <a:rPr lang="en-US" sz="1550" dirty="0">
                        <a:latin typeface="Arial" charset="0"/>
                        <a:ea typeface="Arial" charset="0"/>
                        <a:cs typeface="Arial" charset="0"/>
                      </a:rPr>
                      <a:t>BKC-A</a:t>
                    </a:r>
                  </a:p>
                  <a:p>
                    <a:r>
                      <a:rPr lang="en-US" sz="1550" dirty="0">
                        <a:latin typeface="Arial" charset="0"/>
                        <a:ea typeface="Arial" charset="0"/>
                        <a:cs typeface="Arial" charset="0"/>
                      </a:rPr>
                      <a:t>BKC-L</a:t>
                    </a:r>
                  </a:p>
                  <a:p>
                    <a:r>
                      <a:rPr lang="en-US" sz="1550" dirty="0">
                        <a:latin typeface="Arial" charset="0"/>
                        <a:ea typeface="Arial" charset="0"/>
                        <a:cs typeface="Arial" charset="0"/>
                      </a:rPr>
                      <a:t>Pollock</a:t>
                    </a:r>
                  </a:p>
                  <a:p>
                    <a:r>
                      <a:rPr lang="en-US" sz="1550" dirty="0">
                        <a:latin typeface="Arial" charset="0"/>
                        <a:ea typeface="Arial" charset="0"/>
                        <a:cs typeface="Arial" charset="0"/>
                      </a:rPr>
                      <a:t>RKC-A</a:t>
                    </a:r>
                  </a:p>
                  <a:p>
                    <a:r>
                      <a:rPr lang="en-US" sz="1550" dirty="0">
                        <a:latin typeface="Arial" charset="0"/>
                        <a:ea typeface="Arial" charset="0"/>
                        <a:cs typeface="Arial" charset="0"/>
                      </a:rPr>
                      <a:t>RKC-J</a:t>
                    </a:r>
                  </a:p>
                  <a:p>
                    <a:r>
                      <a:rPr lang="en-US" sz="1550" dirty="0">
                        <a:latin typeface="Arial" charset="0"/>
                        <a:ea typeface="Arial" charset="0"/>
                        <a:cs typeface="Arial" charset="0"/>
                      </a:rPr>
                      <a:t>Halibut-A</a:t>
                    </a:r>
                  </a:p>
                  <a:p>
                    <a:r>
                      <a:rPr lang="en-US" sz="1550" dirty="0">
                        <a:latin typeface="Arial" charset="0"/>
                        <a:ea typeface="Arial" charset="0"/>
                        <a:cs typeface="Arial" charset="0"/>
                      </a:rPr>
                      <a:t>Invert predators</a:t>
                    </a:r>
                  </a:p>
                  <a:p>
                    <a:r>
                      <a:rPr lang="en-US" sz="1550" dirty="0">
                        <a:latin typeface="Arial" charset="0"/>
                        <a:ea typeface="Arial" charset="0"/>
                        <a:cs typeface="Arial" charset="0"/>
                      </a:rPr>
                      <a:t>Halibut-J</a:t>
                    </a:r>
                  </a:p>
                  <a:p>
                    <a:r>
                      <a:rPr lang="en-US" sz="1550" dirty="0">
                        <a:latin typeface="Arial" charset="0"/>
                        <a:ea typeface="Arial" charset="0"/>
                        <a:cs typeface="Arial" charset="0"/>
                      </a:rPr>
                      <a:t>Fish predators</a:t>
                    </a:r>
                  </a:p>
                  <a:p>
                    <a:r>
                      <a:rPr lang="en-US" sz="1550" dirty="0">
                        <a:latin typeface="Arial" charset="0"/>
                        <a:ea typeface="Arial" charset="0"/>
                        <a:cs typeface="Arial" charset="0"/>
                      </a:rPr>
                      <a:t>RKC-L</a:t>
                    </a:r>
                  </a:p>
                  <a:p>
                    <a:r>
                      <a:rPr lang="en-US" sz="1550" dirty="0">
                        <a:latin typeface="Arial" charset="0"/>
                        <a:ea typeface="Arial" charset="0"/>
                        <a:cs typeface="Arial" charset="0"/>
                      </a:rPr>
                      <a:t>Pacific Cod</a:t>
                    </a:r>
                  </a:p>
                  <a:p>
                    <a:r>
                      <a:rPr lang="en-US" sz="1550" dirty="0">
                        <a:latin typeface="Arial" charset="0"/>
                        <a:ea typeface="Arial" charset="0"/>
                        <a:cs typeface="Arial" charset="0"/>
                      </a:rPr>
                      <a:t>RKC-BR</a:t>
                    </a:r>
                  </a:p>
                </p:txBody>
              </p:sp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697FF0F5-07E1-5E4E-ADA4-4781540E6554}"/>
                      </a:ext>
                    </a:extLst>
                  </p:cNvPr>
                  <p:cNvSpPr/>
                  <p:nvPr/>
                </p:nvSpPr>
                <p:spPr>
                  <a:xfrm>
                    <a:off x="4373227" y="-355563"/>
                    <a:ext cx="1352959" cy="146256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ED71DFA7-6DC6-5140-9D70-70A648637236}"/>
                      </a:ext>
                    </a:extLst>
                  </p:cNvPr>
                  <p:cNvSpPr txBox="1"/>
                  <p:nvPr/>
                </p:nvSpPr>
                <p:spPr>
                  <a:xfrm>
                    <a:off x="3899313" y="4568815"/>
                    <a:ext cx="1777952" cy="192360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n-US" sz="1700" dirty="0"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rPr>
                      <a:t>Pacific cod</a:t>
                    </a:r>
                  </a:p>
                  <a:p>
                    <a:pPr algn="r"/>
                    <a:r>
                      <a:rPr lang="en-US" sz="1700" dirty="0"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rPr>
                      <a:t>Halibut</a:t>
                    </a:r>
                  </a:p>
                  <a:p>
                    <a:pPr algn="r"/>
                    <a:r>
                      <a:rPr lang="en-US" sz="1700" dirty="0"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rPr>
                      <a:t>Red King Crab</a:t>
                    </a:r>
                  </a:p>
                  <a:p>
                    <a:pPr algn="r"/>
                    <a:r>
                      <a:rPr lang="en-US" sz="1700" dirty="0"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rPr>
                      <a:t>Trawl</a:t>
                    </a:r>
                  </a:p>
                  <a:p>
                    <a:pPr algn="r"/>
                    <a:endParaRPr lang="en-US" sz="1700" dirty="0">
                      <a:latin typeface="Arial" panose="020B0604020202020204" pitchFamily="34" charset="0"/>
                      <a:ea typeface="Arial" charset="0"/>
                      <a:cs typeface="Arial" panose="020B0604020202020204" pitchFamily="34" charset="0"/>
                    </a:endParaRPr>
                  </a:p>
                  <a:p>
                    <a:pPr algn="r"/>
                    <a:r>
                      <a:rPr lang="en-US" sz="1700" b="1" dirty="0"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rPr>
                      <a:t>Warming</a:t>
                    </a:r>
                  </a:p>
                  <a:p>
                    <a:pPr algn="r"/>
                    <a:r>
                      <a:rPr lang="en-US" sz="1700" b="1" dirty="0"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rPr>
                      <a:t>OA</a:t>
                    </a:r>
                  </a:p>
                </p:txBody>
              </p: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F56FDC89-65E3-5040-97A5-57F8ABA79BC9}"/>
                      </a:ext>
                    </a:extLst>
                  </p:cNvPr>
                  <p:cNvSpPr txBox="1"/>
                  <p:nvPr/>
                </p:nvSpPr>
                <p:spPr>
                  <a:xfrm>
                    <a:off x="2765411" y="4738360"/>
                    <a:ext cx="1005403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Fishing</a:t>
                    </a:r>
                  </a:p>
                  <a:p>
                    <a:r>
                      <a:rPr lang="en-US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effort</a:t>
                    </a:r>
                  </a:p>
                </p:txBody>
              </p: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37ABA474-D864-5646-86BB-3663A66251DA}"/>
                      </a:ext>
                    </a:extLst>
                  </p:cNvPr>
                  <p:cNvSpPr txBox="1"/>
                  <p:nvPr/>
                </p:nvSpPr>
                <p:spPr>
                  <a:xfrm>
                    <a:off x="2775046" y="5886649"/>
                    <a:ext cx="18473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" name="Left Brace 24">
                    <a:extLst>
                      <a:ext uri="{FF2B5EF4-FFF2-40B4-BE49-F238E27FC236}">
                        <a16:creationId xmlns:a16="http://schemas.microsoft.com/office/drawing/2014/main" id="{90FA9E60-9B8C-BF47-B264-AD2E356CFEE2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3778515" y="4616310"/>
                    <a:ext cx="264099" cy="958885"/>
                  </a:xfrm>
                  <a:prstGeom prst="leftBrac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7E16B1A5-0E99-144F-86F5-78237327361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26186" y="5929285"/>
                    <a:ext cx="3789387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7FE72DF5-59F6-5343-9719-CEE29C92B72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26186" y="5665252"/>
                    <a:ext cx="3789387" cy="1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5BD97342-56B1-1C4D-965A-47CDF9CEEF63}"/>
                      </a:ext>
                    </a:extLst>
                  </p:cNvPr>
                  <p:cNvSpPr txBox="1"/>
                  <p:nvPr/>
                </p:nvSpPr>
                <p:spPr>
                  <a:xfrm>
                    <a:off x="6267739" y="6488668"/>
                    <a:ext cx="269817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Perturbation scenarios</a:t>
                    </a:r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8C740047-692E-724B-B091-9D419D948DF5}"/>
                      </a:ext>
                    </a:extLst>
                  </p:cNvPr>
                  <p:cNvSpPr txBox="1"/>
                  <p:nvPr/>
                </p:nvSpPr>
                <p:spPr>
                  <a:xfrm>
                    <a:off x="3714990" y="5648515"/>
                    <a:ext cx="2561469" cy="295466"/>
                  </a:xfrm>
                  <a:prstGeom prst="rect">
                    <a:avLst/>
                  </a:prstGeom>
                  <a:noFill/>
                </p:spPr>
                <p:txBody>
                  <a:bodyPr wrap="square" lIns="45720" tIns="9144" rIns="45720" bIns="9144" rtlCol="0">
                    <a:spAutoFit/>
                  </a:bodyPr>
                  <a:lstStyle/>
                  <a:p>
                    <a:r>
                      <a:rPr lang="en-US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BKC outstocking</a:t>
                    </a:r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5488066D-B36B-5143-B570-4F6EEBD24978}"/>
                      </a:ext>
                    </a:extLst>
                  </p:cNvPr>
                  <p:cNvSpPr txBox="1"/>
                  <p:nvPr/>
                </p:nvSpPr>
                <p:spPr>
                  <a:xfrm>
                    <a:off x="1351279" y="5047301"/>
                    <a:ext cx="1468672" cy="8309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Pressed </a:t>
                    </a:r>
                  </a:p>
                  <a:p>
                    <a:r>
                      <a: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Nodes</a:t>
                    </a:r>
                  </a:p>
                </p:txBody>
              </p:sp>
            </p:grpSp>
          </p:grp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A786D6E7-7C4B-5A4D-B284-8613D8605593}"/>
                  </a:ext>
                </a:extLst>
              </p:cNvPr>
              <p:cNvGrpSpPr/>
              <p:nvPr/>
            </p:nvGrpSpPr>
            <p:grpSpPr>
              <a:xfrm>
                <a:off x="5525634" y="4684545"/>
                <a:ext cx="3441201" cy="1756225"/>
                <a:chOff x="5525634" y="4684545"/>
                <a:chExt cx="3441201" cy="1756225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9AAB69FE-BF12-D841-9F0B-59E5A8295B1E}"/>
                    </a:ext>
                  </a:extLst>
                </p:cNvPr>
                <p:cNvGrpSpPr/>
                <p:nvPr/>
              </p:nvGrpSpPr>
              <p:grpSpPr>
                <a:xfrm>
                  <a:off x="5798859" y="5733563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B5AB65C3-AA81-014E-AB3C-F881C2F40627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A92166FB-E064-0A4A-A54F-314ED1027AEF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903C2066-38EC-6247-8AC5-765941B513EF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7F2360FB-9507-0342-8050-EFFDEDE4FCB6}"/>
                    </a:ext>
                  </a:extLst>
                </p:cNvPr>
                <p:cNvGrpSpPr/>
                <p:nvPr/>
              </p:nvGrpSpPr>
              <p:grpSpPr>
                <a:xfrm>
                  <a:off x="5525634" y="6002558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F65E093B-7258-A949-9446-7146C7BB48F8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7E4C5F89-242F-8E4F-92B2-BC07F86F9F7C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93577F39-264F-8645-8DE0-56FD9E16AC94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B9311245-4468-2C49-8C9E-E8A69A399210}"/>
                    </a:ext>
                  </a:extLst>
                </p:cNvPr>
                <p:cNvGrpSpPr/>
                <p:nvPr/>
              </p:nvGrpSpPr>
              <p:grpSpPr>
                <a:xfrm>
                  <a:off x="6334499" y="5994876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D3D2DA0C-C5F1-C849-92D8-DE609E92C6A9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D4781E65-EB12-2F44-9A70-C1C3A25F205C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72DADC61-6BDE-594B-8148-9F53CDF4F4F8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515EE73F-74B1-8A45-89C5-8F43B8FA5457}"/>
                    </a:ext>
                  </a:extLst>
                </p:cNvPr>
                <p:cNvGrpSpPr/>
                <p:nvPr/>
              </p:nvGrpSpPr>
              <p:grpSpPr>
                <a:xfrm>
                  <a:off x="6334499" y="6249654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87855FBB-F593-BB4E-B821-59AD7D0CD9B7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57F7F530-45D0-4C49-80EE-29AE6F70908F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FE9D3BC4-1438-9742-A92E-258A31EF7D4D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018F2BD2-DD21-9340-BDB6-18F8C5BEE631}"/>
                    </a:ext>
                  </a:extLst>
                </p:cNvPr>
                <p:cNvGrpSpPr/>
                <p:nvPr/>
              </p:nvGrpSpPr>
              <p:grpSpPr>
                <a:xfrm>
                  <a:off x="6057778" y="4946773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9BB45EAF-E72B-8C41-97D2-32FB3640C8BF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155322A-AE17-D24C-A5E5-A14BFB5F841D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78F567A1-918B-B54F-B528-F1E66733DF45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F7BB0891-EC09-294D-A0FA-EA8A9CE86018}"/>
                    </a:ext>
                  </a:extLst>
                </p:cNvPr>
                <p:cNvGrpSpPr/>
                <p:nvPr/>
              </p:nvGrpSpPr>
              <p:grpSpPr>
                <a:xfrm>
                  <a:off x="6880823" y="4686126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CCD6DB16-4595-F549-83A4-A1AC01FCE282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E1445602-E1B9-D843-BEF0-4C22A22AB7CF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1B20259F-C309-1440-A613-CC71D287B18B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69E51103-3069-1B4F-AB10-F220476C47F6}"/>
                    </a:ext>
                  </a:extLst>
                </p:cNvPr>
                <p:cNvGrpSpPr/>
                <p:nvPr/>
              </p:nvGrpSpPr>
              <p:grpSpPr>
                <a:xfrm>
                  <a:off x="7414675" y="4695221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3EE5C3BB-3159-1642-8426-769D6A492F93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5BF2789C-99E7-B34D-9C1C-26EFF849ECBB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353DE2F5-494A-3B42-9843-72ED7BA1CCAF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7E954ABD-EB2E-BD4F-8CF5-5A64EA4DDDD7}"/>
                    </a:ext>
                  </a:extLst>
                </p:cNvPr>
                <p:cNvGrpSpPr/>
                <p:nvPr/>
              </p:nvGrpSpPr>
              <p:grpSpPr>
                <a:xfrm>
                  <a:off x="7417710" y="4957717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4046CE41-44D3-F440-85D9-7881AB76CB79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1C7F8AD7-C3A9-4642-A75F-8779CB66D746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9C4CFA6C-C212-D345-AC02-5EA6BD28B242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03F45182-8450-334B-99ED-7128545F7645}"/>
                    </a:ext>
                  </a:extLst>
                </p:cNvPr>
                <p:cNvGrpSpPr/>
                <p:nvPr/>
              </p:nvGrpSpPr>
              <p:grpSpPr>
                <a:xfrm>
                  <a:off x="7422110" y="5212192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E77C3F82-A85E-7F42-89BF-A0FAF465D008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0ED86469-1235-7F4B-959C-964579D5E090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0489334B-A7A5-DF40-B863-B89852224755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19A30220-9852-6E4A-BAE1-538A720D408C}"/>
                    </a:ext>
                  </a:extLst>
                </p:cNvPr>
                <p:cNvGrpSpPr/>
                <p:nvPr/>
              </p:nvGrpSpPr>
              <p:grpSpPr>
                <a:xfrm>
                  <a:off x="7425145" y="5474688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807F5449-7A28-4141-88AC-A0ACB4ED845D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B9130AD9-64B8-8A41-BCBC-387D75E738A9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D454494B-4DD5-934D-AA41-7A92818E63E4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8DFC4A33-0272-FD4F-90BF-FB24FA31AE3D}"/>
                    </a:ext>
                  </a:extLst>
                </p:cNvPr>
                <p:cNvGrpSpPr/>
                <p:nvPr/>
              </p:nvGrpSpPr>
              <p:grpSpPr>
                <a:xfrm>
                  <a:off x="7678192" y="4695221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EB5FDF08-A613-CC48-A3A9-06717916712F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A5221CBA-71CF-4648-947A-DD5399FF06DF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3B6F79BD-ABA5-2147-A624-A0C2D921EB08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915155B6-A270-9244-88FB-29B49555BB4C}"/>
                    </a:ext>
                  </a:extLst>
                </p:cNvPr>
                <p:cNvGrpSpPr/>
                <p:nvPr/>
              </p:nvGrpSpPr>
              <p:grpSpPr>
                <a:xfrm>
                  <a:off x="7681227" y="4957717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45E048C3-B6FA-CC44-BF1C-E8031DDF70A1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EFF5C04B-DDF7-9D4D-B7F1-E5DC9AAB66D4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61DAA293-231F-D24D-9AA3-23FD75EE9C6C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6F2AE5B3-D59E-7342-AD80-0F68642313D2}"/>
                    </a:ext>
                  </a:extLst>
                </p:cNvPr>
                <p:cNvGrpSpPr/>
                <p:nvPr/>
              </p:nvGrpSpPr>
              <p:grpSpPr>
                <a:xfrm>
                  <a:off x="7685627" y="5212192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E37A2EC8-1B05-3945-958C-3109257FF036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90393FE5-197A-8B47-BE94-974C1ED61E6D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Oval 82">
                    <a:extLst>
                      <a:ext uri="{FF2B5EF4-FFF2-40B4-BE49-F238E27FC236}">
                        <a16:creationId xmlns:a16="http://schemas.microsoft.com/office/drawing/2014/main" id="{FFB1A76A-2D89-3748-8BF7-B993C210E066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A810A406-F348-A24D-A9C3-467E98C75A72}"/>
                    </a:ext>
                  </a:extLst>
                </p:cNvPr>
                <p:cNvGrpSpPr/>
                <p:nvPr/>
              </p:nvGrpSpPr>
              <p:grpSpPr>
                <a:xfrm>
                  <a:off x="7688662" y="5474688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83896D64-6FC1-0546-86CF-3D0455FBD047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Oval 85">
                    <a:extLst>
                      <a:ext uri="{FF2B5EF4-FFF2-40B4-BE49-F238E27FC236}">
                        <a16:creationId xmlns:a16="http://schemas.microsoft.com/office/drawing/2014/main" id="{DFC311FA-8B1B-3942-A259-645D71DBE0D9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3A6C0FC6-E75F-054E-9A40-73B2B55266B3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58EEC5CD-9A52-B14A-AE1A-BEB496499680}"/>
                    </a:ext>
                  </a:extLst>
                </p:cNvPr>
                <p:cNvGrpSpPr/>
                <p:nvPr/>
              </p:nvGrpSpPr>
              <p:grpSpPr>
                <a:xfrm>
                  <a:off x="7149438" y="5474687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8ECCBB05-9BC6-704B-9442-E93F4D6BCDCB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9D07CE61-DA3A-7149-9DEA-A41E02E6DDF5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Oval 90">
                    <a:extLst>
                      <a:ext uri="{FF2B5EF4-FFF2-40B4-BE49-F238E27FC236}">
                        <a16:creationId xmlns:a16="http://schemas.microsoft.com/office/drawing/2014/main" id="{DA92391E-D1D9-F546-8B20-ACF3D2726002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C5C897E5-D8F6-8043-9AB0-ACC177DECE3A}"/>
                    </a:ext>
                  </a:extLst>
                </p:cNvPr>
                <p:cNvGrpSpPr/>
                <p:nvPr/>
              </p:nvGrpSpPr>
              <p:grpSpPr>
                <a:xfrm>
                  <a:off x="7421960" y="5737184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id="{C0CFF792-3AB1-7F43-A352-2B7A68E1D2E3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Oval 93">
                    <a:extLst>
                      <a:ext uri="{FF2B5EF4-FFF2-40B4-BE49-F238E27FC236}">
                        <a16:creationId xmlns:a16="http://schemas.microsoft.com/office/drawing/2014/main" id="{648C9B90-2729-3E43-8327-C7997F9E1853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E5173311-37B8-9549-9872-0012B1E74F58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F5B08B01-E7C4-5D47-851B-133B2EE7C676}"/>
                    </a:ext>
                  </a:extLst>
                </p:cNvPr>
                <p:cNvGrpSpPr/>
                <p:nvPr/>
              </p:nvGrpSpPr>
              <p:grpSpPr>
                <a:xfrm>
                  <a:off x="7965483" y="5213341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97" name="Oval 96">
                    <a:extLst>
                      <a:ext uri="{FF2B5EF4-FFF2-40B4-BE49-F238E27FC236}">
                        <a16:creationId xmlns:a16="http://schemas.microsoft.com/office/drawing/2014/main" id="{57B34D56-ECB5-8643-9137-9F7600BDD3DA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Oval 97">
                    <a:extLst>
                      <a:ext uri="{FF2B5EF4-FFF2-40B4-BE49-F238E27FC236}">
                        <a16:creationId xmlns:a16="http://schemas.microsoft.com/office/drawing/2014/main" id="{E42D447D-C3F8-4F45-9B44-E29B423C1D01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Oval 98">
                    <a:extLst>
                      <a:ext uri="{FF2B5EF4-FFF2-40B4-BE49-F238E27FC236}">
                        <a16:creationId xmlns:a16="http://schemas.microsoft.com/office/drawing/2014/main" id="{24B996ED-5FA3-F84D-99E0-3D5A03CCC4D4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238AEAEF-C67D-7E42-8CD6-139A810E25D8}"/>
                    </a:ext>
                  </a:extLst>
                </p:cNvPr>
                <p:cNvGrpSpPr/>
                <p:nvPr/>
              </p:nvGrpSpPr>
              <p:grpSpPr>
                <a:xfrm>
                  <a:off x="8498900" y="4684545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01" name="Oval 100">
                    <a:extLst>
                      <a:ext uri="{FF2B5EF4-FFF2-40B4-BE49-F238E27FC236}">
                        <a16:creationId xmlns:a16="http://schemas.microsoft.com/office/drawing/2014/main" id="{8906BD7A-E3AF-C04B-BD65-CC7544F5BC6E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Oval 101">
                    <a:extLst>
                      <a:ext uri="{FF2B5EF4-FFF2-40B4-BE49-F238E27FC236}">
                        <a16:creationId xmlns:a16="http://schemas.microsoft.com/office/drawing/2014/main" id="{D7A3A9EF-4112-D346-8F91-C020BC8570CC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Oval 102">
                    <a:extLst>
                      <a:ext uri="{FF2B5EF4-FFF2-40B4-BE49-F238E27FC236}">
                        <a16:creationId xmlns:a16="http://schemas.microsoft.com/office/drawing/2014/main" id="{E1AFAAA3-08EF-1A42-8550-C0A358E5D2EC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31AFC3E3-54C9-FF44-9346-2E229EA08845}"/>
                    </a:ext>
                  </a:extLst>
                </p:cNvPr>
                <p:cNvGrpSpPr/>
                <p:nvPr/>
              </p:nvGrpSpPr>
              <p:grpSpPr>
                <a:xfrm>
                  <a:off x="8501935" y="4947041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90A1F3F6-9A7C-E441-9B61-6882B013C725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Oval 105">
                    <a:extLst>
                      <a:ext uri="{FF2B5EF4-FFF2-40B4-BE49-F238E27FC236}">
                        <a16:creationId xmlns:a16="http://schemas.microsoft.com/office/drawing/2014/main" id="{5DE9F6A5-219E-BC44-9846-F5FDAA17BC66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Oval 106">
                    <a:extLst>
                      <a:ext uri="{FF2B5EF4-FFF2-40B4-BE49-F238E27FC236}">
                        <a16:creationId xmlns:a16="http://schemas.microsoft.com/office/drawing/2014/main" id="{869240EB-8190-A448-BC45-7C804EAA5D74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E3F4866B-9BC5-8246-902D-4F5C40667F0C}"/>
                    </a:ext>
                  </a:extLst>
                </p:cNvPr>
                <p:cNvGrpSpPr/>
                <p:nvPr/>
              </p:nvGrpSpPr>
              <p:grpSpPr>
                <a:xfrm>
                  <a:off x="8506335" y="5201516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09" name="Oval 108">
                    <a:extLst>
                      <a:ext uri="{FF2B5EF4-FFF2-40B4-BE49-F238E27FC236}">
                        <a16:creationId xmlns:a16="http://schemas.microsoft.com/office/drawing/2014/main" id="{CE721AAF-E1CC-8D43-995B-6D101FC1446B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Oval 109">
                    <a:extLst>
                      <a:ext uri="{FF2B5EF4-FFF2-40B4-BE49-F238E27FC236}">
                        <a16:creationId xmlns:a16="http://schemas.microsoft.com/office/drawing/2014/main" id="{836D0EE6-063F-FF4E-B166-D604D74C3C9B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Oval 110">
                    <a:extLst>
                      <a:ext uri="{FF2B5EF4-FFF2-40B4-BE49-F238E27FC236}">
                        <a16:creationId xmlns:a16="http://schemas.microsoft.com/office/drawing/2014/main" id="{297BD984-9A7C-D245-AAFD-418CBA78C608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41BD7D48-DEF6-BF47-B534-17616FB5C58E}"/>
                    </a:ext>
                  </a:extLst>
                </p:cNvPr>
                <p:cNvGrpSpPr/>
                <p:nvPr/>
              </p:nvGrpSpPr>
              <p:grpSpPr>
                <a:xfrm>
                  <a:off x="8509370" y="5464012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13" name="Oval 112">
                    <a:extLst>
                      <a:ext uri="{FF2B5EF4-FFF2-40B4-BE49-F238E27FC236}">
                        <a16:creationId xmlns:a16="http://schemas.microsoft.com/office/drawing/2014/main" id="{CFAE1305-CFC2-A34F-99B9-3FFF8F8D2C11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Oval 113">
                    <a:extLst>
                      <a:ext uri="{FF2B5EF4-FFF2-40B4-BE49-F238E27FC236}">
                        <a16:creationId xmlns:a16="http://schemas.microsoft.com/office/drawing/2014/main" id="{64DF5BD3-96C6-944E-AFE8-A1674FC700C8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Oval 114">
                    <a:extLst>
                      <a:ext uri="{FF2B5EF4-FFF2-40B4-BE49-F238E27FC236}">
                        <a16:creationId xmlns:a16="http://schemas.microsoft.com/office/drawing/2014/main" id="{80365D9C-9E7E-6447-9795-8FA3EEB92707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A0002D7C-E793-FD4C-9FCC-8B31F77ADEDB}"/>
                    </a:ext>
                  </a:extLst>
                </p:cNvPr>
                <p:cNvGrpSpPr/>
                <p:nvPr/>
              </p:nvGrpSpPr>
              <p:grpSpPr>
                <a:xfrm>
                  <a:off x="8765927" y="4684545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17" name="Oval 116">
                    <a:extLst>
                      <a:ext uri="{FF2B5EF4-FFF2-40B4-BE49-F238E27FC236}">
                        <a16:creationId xmlns:a16="http://schemas.microsoft.com/office/drawing/2014/main" id="{5C808C9F-3005-F143-A0F3-C66632B42B77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Oval 117">
                    <a:extLst>
                      <a:ext uri="{FF2B5EF4-FFF2-40B4-BE49-F238E27FC236}">
                        <a16:creationId xmlns:a16="http://schemas.microsoft.com/office/drawing/2014/main" id="{23110D68-04E9-144F-BAED-E44D2C172FED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Oval 118">
                    <a:extLst>
                      <a:ext uri="{FF2B5EF4-FFF2-40B4-BE49-F238E27FC236}">
                        <a16:creationId xmlns:a16="http://schemas.microsoft.com/office/drawing/2014/main" id="{09E6F850-CBC9-134C-8E1A-8BC9F81B3204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211A407C-9C52-7249-8AA9-B88F618AB705}"/>
                    </a:ext>
                  </a:extLst>
                </p:cNvPr>
                <p:cNvGrpSpPr/>
                <p:nvPr/>
              </p:nvGrpSpPr>
              <p:grpSpPr>
                <a:xfrm>
                  <a:off x="8768962" y="4947041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21" name="Oval 120">
                    <a:extLst>
                      <a:ext uri="{FF2B5EF4-FFF2-40B4-BE49-F238E27FC236}">
                        <a16:creationId xmlns:a16="http://schemas.microsoft.com/office/drawing/2014/main" id="{B7FEAB83-666E-C24A-8586-240EDEF54A2F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Oval 121">
                    <a:extLst>
                      <a:ext uri="{FF2B5EF4-FFF2-40B4-BE49-F238E27FC236}">
                        <a16:creationId xmlns:a16="http://schemas.microsoft.com/office/drawing/2014/main" id="{9A38FDC4-4F3B-5241-8547-924F75894F8C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E74467C3-5EB8-2F4F-87E5-28AD113F4D2E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07BCBE94-BE64-EE42-9B1D-01A22241DFBA}"/>
                    </a:ext>
                  </a:extLst>
                </p:cNvPr>
                <p:cNvGrpSpPr/>
                <p:nvPr/>
              </p:nvGrpSpPr>
              <p:grpSpPr>
                <a:xfrm>
                  <a:off x="8773362" y="5201516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25" name="Oval 124">
                    <a:extLst>
                      <a:ext uri="{FF2B5EF4-FFF2-40B4-BE49-F238E27FC236}">
                        <a16:creationId xmlns:a16="http://schemas.microsoft.com/office/drawing/2014/main" id="{E2C9B3DE-D84F-1146-82E4-9FCC147A85A4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Oval 125">
                    <a:extLst>
                      <a:ext uri="{FF2B5EF4-FFF2-40B4-BE49-F238E27FC236}">
                        <a16:creationId xmlns:a16="http://schemas.microsoft.com/office/drawing/2014/main" id="{0EED169C-D1CA-9648-97F1-F00982E14352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Oval 126">
                    <a:extLst>
                      <a:ext uri="{FF2B5EF4-FFF2-40B4-BE49-F238E27FC236}">
                        <a16:creationId xmlns:a16="http://schemas.microsoft.com/office/drawing/2014/main" id="{1995C3B6-5110-4249-8F0C-A95E08B8B829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8" name="Group 127">
                  <a:extLst>
                    <a:ext uri="{FF2B5EF4-FFF2-40B4-BE49-F238E27FC236}">
                      <a16:creationId xmlns:a16="http://schemas.microsoft.com/office/drawing/2014/main" id="{E2DE16BC-D691-CD4A-87F9-CEC5F0DAA160}"/>
                    </a:ext>
                  </a:extLst>
                </p:cNvPr>
                <p:cNvGrpSpPr/>
                <p:nvPr/>
              </p:nvGrpSpPr>
              <p:grpSpPr>
                <a:xfrm>
                  <a:off x="8776397" y="5464012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id="{560BC60B-C514-D340-B758-5DC4C5FAF7DC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Oval 129">
                    <a:extLst>
                      <a:ext uri="{FF2B5EF4-FFF2-40B4-BE49-F238E27FC236}">
                        <a16:creationId xmlns:a16="http://schemas.microsoft.com/office/drawing/2014/main" id="{C3F4A331-9B5D-9A48-A06D-8C1BA28321D3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CBB6FEA3-2F73-E243-BED1-26841809C66A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2" name="Group 131">
                  <a:extLst>
                    <a:ext uri="{FF2B5EF4-FFF2-40B4-BE49-F238E27FC236}">
                      <a16:creationId xmlns:a16="http://schemas.microsoft.com/office/drawing/2014/main" id="{21319AEC-4545-F040-AFDF-C010561FF02B}"/>
                    </a:ext>
                  </a:extLst>
                </p:cNvPr>
                <p:cNvGrpSpPr/>
                <p:nvPr/>
              </p:nvGrpSpPr>
              <p:grpSpPr>
                <a:xfrm>
                  <a:off x="8769892" y="5736158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33" name="Oval 132">
                    <a:extLst>
                      <a:ext uri="{FF2B5EF4-FFF2-40B4-BE49-F238E27FC236}">
                        <a16:creationId xmlns:a16="http://schemas.microsoft.com/office/drawing/2014/main" id="{1DC9A939-8A7D-3148-A2A3-563FF4112450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Oval 133">
                    <a:extLst>
                      <a:ext uri="{FF2B5EF4-FFF2-40B4-BE49-F238E27FC236}">
                        <a16:creationId xmlns:a16="http://schemas.microsoft.com/office/drawing/2014/main" id="{2D4A2942-139D-224C-973A-F04BC1466990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Oval 134">
                    <a:extLst>
                      <a:ext uri="{FF2B5EF4-FFF2-40B4-BE49-F238E27FC236}">
                        <a16:creationId xmlns:a16="http://schemas.microsoft.com/office/drawing/2014/main" id="{BA9801F7-169E-8748-871D-92183824714B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3784CE73-C905-CF41-BADA-F62D9156643A}"/>
                    </a:ext>
                  </a:extLst>
                </p:cNvPr>
                <p:cNvGrpSpPr/>
                <p:nvPr/>
              </p:nvGrpSpPr>
              <p:grpSpPr>
                <a:xfrm>
                  <a:off x="8774292" y="5990633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A4D667D3-137C-A14B-A9B6-45DE722C58B4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Oval 137">
                    <a:extLst>
                      <a:ext uri="{FF2B5EF4-FFF2-40B4-BE49-F238E27FC236}">
                        <a16:creationId xmlns:a16="http://schemas.microsoft.com/office/drawing/2014/main" id="{8DA1D52E-EEDD-604F-9E0E-500C0C359435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Oval 138">
                    <a:extLst>
                      <a:ext uri="{FF2B5EF4-FFF2-40B4-BE49-F238E27FC236}">
                        <a16:creationId xmlns:a16="http://schemas.microsoft.com/office/drawing/2014/main" id="{E279C0EE-2729-2442-A248-52D14F8D08F5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0" name="Group 139">
                  <a:extLst>
                    <a:ext uri="{FF2B5EF4-FFF2-40B4-BE49-F238E27FC236}">
                      <a16:creationId xmlns:a16="http://schemas.microsoft.com/office/drawing/2014/main" id="{F610FF69-FA6B-3A4A-835F-F9DE2228DCB3}"/>
                    </a:ext>
                  </a:extLst>
                </p:cNvPr>
                <p:cNvGrpSpPr/>
                <p:nvPr/>
              </p:nvGrpSpPr>
              <p:grpSpPr>
                <a:xfrm>
                  <a:off x="8777327" y="6253129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41" name="Oval 140">
                    <a:extLst>
                      <a:ext uri="{FF2B5EF4-FFF2-40B4-BE49-F238E27FC236}">
                        <a16:creationId xmlns:a16="http://schemas.microsoft.com/office/drawing/2014/main" id="{BB3D03F1-EAAC-1D48-BDF6-60E7F3EA23BA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2" name="Oval 141">
                    <a:extLst>
                      <a:ext uri="{FF2B5EF4-FFF2-40B4-BE49-F238E27FC236}">
                        <a16:creationId xmlns:a16="http://schemas.microsoft.com/office/drawing/2014/main" id="{03408810-4D1F-4B4F-9416-360EA6DEF2DA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3" name="Oval 142">
                    <a:extLst>
                      <a:ext uri="{FF2B5EF4-FFF2-40B4-BE49-F238E27FC236}">
                        <a16:creationId xmlns:a16="http://schemas.microsoft.com/office/drawing/2014/main" id="{6069CEF4-3741-8948-9E11-034E808A44F6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CB932E8B-C018-364B-99BA-DBD938305086}"/>
                    </a:ext>
                  </a:extLst>
                </p:cNvPr>
                <p:cNvGrpSpPr/>
                <p:nvPr/>
              </p:nvGrpSpPr>
              <p:grpSpPr>
                <a:xfrm>
                  <a:off x="8501935" y="5994411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45" name="Oval 144">
                    <a:extLst>
                      <a:ext uri="{FF2B5EF4-FFF2-40B4-BE49-F238E27FC236}">
                        <a16:creationId xmlns:a16="http://schemas.microsoft.com/office/drawing/2014/main" id="{6D2CBA11-DFD0-F244-9A9B-E3D57782633D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Oval 145">
                    <a:extLst>
                      <a:ext uri="{FF2B5EF4-FFF2-40B4-BE49-F238E27FC236}">
                        <a16:creationId xmlns:a16="http://schemas.microsoft.com/office/drawing/2014/main" id="{19C431DD-EFC0-344F-8EA2-CE7DEEA5DDA7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Oval 146">
                    <a:extLst>
                      <a:ext uri="{FF2B5EF4-FFF2-40B4-BE49-F238E27FC236}">
                        <a16:creationId xmlns:a16="http://schemas.microsoft.com/office/drawing/2014/main" id="{E1778222-3E0F-6146-8934-8C6F1F9C2D34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8" name="Group 147">
                  <a:extLst>
                    <a:ext uri="{FF2B5EF4-FFF2-40B4-BE49-F238E27FC236}">
                      <a16:creationId xmlns:a16="http://schemas.microsoft.com/office/drawing/2014/main" id="{57C61E3B-F369-E544-B6D6-CFED1295886F}"/>
                    </a:ext>
                  </a:extLst>
                </p:cNvPr>
                <p:cNvGrpSpPr/>
                <p:nvPr/>
              </p:nvGrpSpPr>
              <p:grpSpPr>
                <a:xfrm>
                  <a:off x="8504970" y="6256907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49" name="Oval 148">
                    <a:extLst>
                      <a:ext uri="{FF2B5EF4-FFF2-40B4-BE49-F238E27FC236}">
                        <a16:creationId xmlns:a16="http://schemas.microsoft.com/office/drawing/2014/main" id="{51AC6A9A-E774-2148-89C5-9A3C3C410C18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0" name="Oval 149">
                    <a:extLst>
                      <a:ext uri="{FF2B5EF4-FFF2-40B4-BE49-F238E27FC236}">
                        <a16:creationId xmlns:a16="http://schemas.microsoft.com/office/drawing/2014/main" id="{D91AE942-96E6-694D-B868-90CD405304B4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1" name="Oval 150">
                    <a:extLst>
                      <a:ext uri="{FF2B5EF4-FFF2-40B4-BE49-F238E27FC236}">
                        <a16:creationId xmlns:a16="http://schemas.microsoft.com/office/drawing/2014/main" id="{8EECBB78-C130-EF48-AB1E-DB13CB7812AB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24A8A81B-E2F3-4541-AECD-81C98506ADFD}"/>
                    </a:ext>
                  </a:extLst>
                </p:cNvPr>
                <p:cNvGrpSpPr/>
                <p:nvPr/>
              </p:nvGrpSpPr>
              <p:grpSpPr>
                <a:xfrm>
                  <a:off x="6613891" y="5732093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id="{A65B57BF-AAFB-5749-B454-E384F6ABA162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" name="Oval 153">
                    <a:extLst>
                      <a:ext uri="{FF2B5EF4-FFF2-40B4-BE49-F238E27FC236}">
                        <a16:creationId xmlns:a16="http://schemas.microsoft.com/office/drawing/2014/main" id="{1990CD57-8232-B846-BFE7-CF019A98AE66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Oval 154">
                    <a:extLst>
                      <a:ext uri="{FF2B5EF4-FFF2-40B4-BE49-F238E27FC236}">
                        <a16:creationId xmlns:a16="http://schemas.microsoft.com/office/drawing/2014/main" id="{F4F83CE9-4DE0-174F-AEF5-9CA6D8A59D0D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BB2846E2-DA2A-E446-BD70-7A7D6883FAAF}"/>
                    </a:ext>
                  </a:extLst>
                </p:cNvPr>
                <p:cNvGrpSpPr/>
                <p:nvPr/>
              </p:nvGrpSpPr>
              <p:grpSpPr>
                <a:xfrm>
                  <a:off x="6616926" y="5994589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57" name="Oval 156">
                    <a:extLst>
                      <a:ext uri="{FF2B5EF4-FFF2-40B4-BE49-F238E27FC236}">
                        <a16:creationId xmlns:a16="http://schemas.microsoft.com/office/drawing/2014/main" id="{5C02D186-3C78-3048-890D-6529F0994B48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4EBD15AB-51E8-9748-8D0A-48415A2460BF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51B81A86-0D4D-9648-BEFE-52FE9CC48614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8CC8406E-92FD-5946-8AFD-A57052CD2F0F}"/>
                    </a:ext>
                  </a:extLst>
                </p:cNvPr>
                <p:cNvGrpSpPr/>
                <p:nvPr/>
              </p:nvGrpSpPr>
              <p:grpSpPr>
                <a:xfrm>
                  <a:off x="6613741" y="6257085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61" name="Oval 160">
                    <a:extLst>
                      <a:ext uri="{FF2B5EF4-FFF2-40B4-BE49-F238E27FC236}">
                        <a16:creationId xmlns:a16="http://schemas.microsoft.com/office/drawing/2014/main" id="{17E69EEA-70E7-8C40-A202-5C92CC34AE36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2" name="Oval 161">
                    <a:extLst>
                      <a:ext uri="{FF2B5EF4-FFF2-40B4-BE49-F238E27FC236}">
                        <a16:creationId xmlns:a16="http://schemas.microsoft.com/office/drawing/2014/main" id="{F8CFAE9B-CDB2-CE45-A922-93BB4FB11FE3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3" name="Oval 162">
                    <a:extLst>
                      <a:ext uri="{FF2B5EF4-FFF2-40B4-BE49-F238E27FC236}">
                        <a16:creationId xmlns:a16="http://schemas.microsoft.com/office/drawing/2014/main" id="{8D941533-BE16-6545-90B0-9A9D7D7B2748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4" name="Group 163">
                  <a:extLst>
                    <a:ext uri="{FF2B5EF4-FFF2-40B4-BE49-F238E27FC236}">
                      <a16:creationId xmlns:a16="http://schemas.microsoft.com/office/drawing/2014/main" id="{E4599E11-C10B-3A48-8D9E-83F6EB85FA29}"/>
                    </a:ext>
                  </a:extLst>
                </p:cNvPr>
                <p:cNvGrpSpPr/>
                <p:nvPr/>
              </p:nvGrpSpPr>
              <p:grpSpPr>
                <a:xfrm>
                  <a:off x="8229218" y="6254706"/>
                  <a:ext cx="189508" cy="183685"/>
                  <a:chOff x="2762791" y="5414136"/>
                  <a:chExt cx="491536" cy="476430"/>
                </a:xfrm>
              </p:grpSpPr>
              <p:sp>
                <p:nvSpPr>
                  <p:cNvPr id="165" name="Oval 164">
                    <a:extLst>
                      <a:ext uri="{FF2B5EF4-FFF2-40B4-BE49-F238E27FC236}">
                        <a16:creationId xmlns:a16="http://schemas.microsoft.com/office/drawing/2014/main" id="{4FC36C64-C41F-4247-80E0-A37A35FC4F41}"/>
                      </a:ext>
                    </a:extLst>
                  </p:cNvPr>
                  <p:cNvSpPr/>
                  <p:nvPr/>
                </p:nvSpPr>
                <p:spPr>
                  <a:xfrm>
                    <a:off x="2762791" y="5414136"/>
                    <a:ext cx="491536" cy="47643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6" name="Oval 165">
                    <a:extLst>
                      <a:ext uri="{FF2B5EF4-FFF2-40B4-BE49-F238E27FC236}">
                        <a16:creationId xmlns:a16="http://schemas.microsoft.com/office/drawing/2014/main" id="{D7C2EECB-7954-E849-9F3E-38DF7D7EEFE2}"/>
                      </a:ext>
                    </a:extLst>
                  </p:cNvPr>
                  <p:cNvSpPr/>
                  <p:nvPr/>
                </p:nvSpPr>
                <p:spPr>
                  <a:xfrm>
                    <a:off x="2875879" y="5522860"/>
                    <a:ext cx="277459" cy="26893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" name="Oval 166">
                    <a:extLst>
                      <a:ext uri="{FF2B5EF4-FFF2-40B4-BE49-F238E27FC236}">
                        <a16:creationId xmlns:a16="http://schemas.microsoft.com/office/drawing/2014/main" id="{724A5E6F-FE45-5144-BD4E-C2676BB50AB3}"/>
                      </a:ext>
                    </a:extLst>
                  </p:cNvPr>
                  <p:cNvSpPr/>
                  <p:nvPr/>
                </p:nvSpPr>
                <p:spPr>
                  <a:xfrm>
                    <a:off x="2951366" y="5589801"/>
                    <a:ext cx="129436" cy="13800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324" name="Left Brace 323">
              <a:extLst>
                <a:ext uri="{FF2B5EF4-FFF2-40B4-BE49-F238E27FC236}">
                  <a16:creationId xmlns:a16="http://schemas.microsoft.com/office/drawing/2014/main" id="{73C04975-D507-824A-BA8B-2BD7AFBC4BF2}"/>
                </a:ext>
              </a:extLst>
            </p:cNvPr>
            <p:cNvSpPr/>
            <p:nvPr/>
          </p:nvSpPr>
          <p:spPr>
            <a:xfrm rot="10800000" flipH="1">
              <a:off x="2154706" y="4613569"/>
              <a:ext cx="264099" cy="1868595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202619EF-D4F2-1E41-8DDB-1EAACC37D9AB}"/>
              </a:ext>
            </a:extLst>
          </p:cNvPr>
          <p:cNvSpPr/>
          <p:nvPr/>
        </p:nvSpPr>
        <p:spPr>
          <a:xfrm>
            <a:off x="6803249" y="4613105"/>
            <a:ext cx="2304840" cy="10588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5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023778-1ED0-F74C-BDE7-B1373D6759F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3355914" y="-1013757"/>
            <a:ext cx="5989047" cy="878926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E73BA14-9409-8842-9FF1-87ADE059E4D3}"/>
              </a:ext>
            </a:extLst>
          </p:cNvPr>
          <p:cNvGrpSpPr/>
          <p:nvPr/>
        </p:nvGrpSpPr>
        <p:grpSpPr>
          <a:xfrm>
            <a:off x="8254269" y="6151661"/>
            <a:ext cx="1120029" cy="686225"/>
            <a:chOff x="7438523" y="4806363"/>
            <a:chExt cx="1490759" cy="8303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801BC7-CA54-094D-B66D-DBE5E331A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438523" y="4806363"/>
              <a:ext cx="1084381" cy="46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F1A431B-ECB2-924E-9A5C-C13F2EB68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7451797" y="5110191"/>
              <a:ext cx="1477485" cy="52650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D8F8523-4007-9F42-B090-1C1CD6ED6A7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514472" y="3617486"/>
            <a:ext cx="1077209" cy="6512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E53FBF-9F75-8246-97AE-110DD929ED4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07226" y="194861"/>
            <a:ext cx="1468726" cy="5758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5324AB-56E4-A04F-AB58-A03CB384029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75952" y="930258"/>
            <a:ext cx="1335738" cy="8079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9C705E9-5DF7-B541-8F08-B5F7C9F23273}"/>
              </a:ext>
            </a:extLst>
          </p:cNvPr>
          <p:cNvGrpSpPr/>
          <p:nvPr/>
        </p:nvGrpSpPr>
        <p:grpSpPr>
          <a:xfrm>
            <a:off x="9631148" y="5350691"/>
            <a:ext cx="1297233" cy="800970"/>
            <a:chOff x="4850952" y="6019863"/>
            <a:chExt cx="1899279" cy="11727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FE7D65A-89DD-D740-B750-52B9BD610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850952" y="6052294"/>
              <a:ext cx="1592387" cy="114026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3375CE-EDDD-794B-9556-C487ED03A4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11381" t="15647" r="11430" b="17579"/>
            <a:stretch/>
          </p:blipFill>
          <p:spPr>
            <a:xfrm rot="12520793">
              <a:off x="5782073" y="6019863"/>
              <a:ext cx="968158" cy="69620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FF61D5B-41CA-734D-A056-3E7B8EA3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43871" y="2142219"/>
            <a:ext cx="1077209" cy="6512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7F9ED5-7AFC-FC47-8DB5-6D91DE9EBBBF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891422">
            <a:off x="936462" y="1859851"/>
            <a:ext cx="1139005" cy="8400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4CEBA4-58F4-E845-94F1-0260C65A23BB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4104758">
            <a:off x="1071510" y="4131250"/>
            <a:ext cx="1035458" cy="76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66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ight Arrow 20"/>
          <p:cNvSpPr/>
          <p:nvPr/>
        </p:nvSpPr>
        <p:spPr>
          <a:xfrm rot="16200000">
            <a:off x="7247435" y="3123607"/>
            <a:ext cx="609600" cy="747735"/>
          </a:xfrm>
          <a:prstGeom prst="rightArrow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932949" y="3754722"/>
            <a:ext cx="6180330" cy="933361"/>
            <a:chOff x="4265944" y="3470509"/>
            <a:chExt cx="1761171" cy="977407"/>
          </a:xfrm>
          <a:solidFill>
            <a:schemeClr val="tx1"/>
          </a:solidFill>
        </p:grpSpPr>
        <p:sp>
          <p:nvSpPr>
            <p:cNvPr id="10" name="Rounded Rectangle 9"/>
            <p:cNvSpPr/>
            <p:nvPr/>
          </p:nvSpPr>
          <p:spPr>
            <a:xfrm>
              <a:off x="4265944" y="3470509"/>
              <a:ext cx="1761171" cy="97740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3847" y="3624359"/>
              <a:ext cx="1592474" cy="676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Qualitative Network models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766005" y="45024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2913068" y="1098051"/>
            <a:ext cx="6180336" cy="1995259"/>
            <a:chOff x="3643028" y="2668435"/>
            <a:chExt cx="5676700" cy="1995259"/>
          </a:xfrm>
        </p:grpSpPr>
        <p:grpSp>
          <p:nvGrpSpPr>
            <p:cNvPr id="6" name="Group 5"/>
            <p:cNvGrpSpPr/>
            <p:nvPr/>
          </p:nvGrpSpPr>
          <p:grpSpPr>
            <a:xfrm>
              <a:off x="3643028" y="3730333"/>
              <a:ext cx="5676700" cy="933361"/>
              <a:chOff x="4274366" y="3470509"/>
              <a:chExt cx="2062286" cy="977407"/>
            </a:xfrm>
            <a:solidFill>
              <a:schemeClr val="tx1"/>
            </a:solidFill>
          </p:grpSpPr>
          <p:sp>
            <p:nvSpPr>
              <p:cNvPr id="7" name="Rounded Rectangle 6"/>
              <p:cNvSpPr/>
              <p:nvPr/>
            </p:nvSpPr>
            <p:spPr>
              <a:xfrm>
                <a:off x="4274366" y="3470509"/>
                <a:ext cx="2062286" cy="977407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71500" indent="-571500" algn="ctr">
                  <a:buFont typeface="Arial" charset="0"/>
                  <a:buChar char="•"/>
                </a:pPr>
                <a:endParaRPr lang="en-US" sz="36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417616" y="3576901"/>
                <a:ext cx="1837693" cy="6768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chemeClr val="bg1"/>
                    </a:solidFill>
                  </a:rPr>
                  <a:t>Conceptual models</a:t>
                </a: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4643947" y="2668435"/>
              <a:ext cx="5936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 typeface="Arial" charset="0"/>
                <a:buChar char="•"/>
              </a:pPr>
              <a:endParaRPr lang="en-US" sz="2800" b="1" dirty="0"/>
            </a:p>
          </p:txBody>
        </p:sp>
      </p:grpSp>
      <p:sp>
        <p:nvSpPr>
          <p:cNvPr id="20" name="Right Arrow 19"/>
          <p:cNvSpPr/>
          <p:nvPr/>
        </p:nvSpPr>
        <p:spPr>
          <a:xfrm rot="5400000">
            <a:off x="3708400" y="3003328"/>
            <a:ext cx="609600" cy="74773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3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3" grpId="0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val 49"/>
          <p:cNvSpPr/>
          <p:nvPr/>
        </p:nvSpPr>
        <p:spPr>
          <a:xfrm>
            <a:off x="6300595" y="1833045"/>
            <a:ext cx="2328175" cy="949836"/>
          </a:xfrm>
          <a:prstGeom prst="ellipse">
            <a:avLst/>
          </a:prstGeom>
          <a:solidFill>
            <a:srgbClr val="E77E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999149" y="623641"/>
            <a:ext cx="8279387" cy="767141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What can we do?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3783285" y="1795295"/>
            <a:ext cx="2328175" cy="1044820"/>
          </a:xfrm>
          <a:prstGeom prst="ellipse">
            <a:avLst/>
          </a:prstGeom>
          <a:solidFill>
            <a:srgbClr val="9FBE9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3908356" y="1788852"/>
            <a:ext cx="20348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/>
              <a:t>Ecological</a:t>
            </a:r>
          </a:p>
          <a:p>
            <a:pPr algn="ctr"/>
            <a:r>
              <a:rPr lang="en-US" sz="2800" b="1" i="1" dirty="0"/>
              <a:t> interactions</a:t>
            </a:r>
          </a:p>
        </p:txBody>
      </p:sp>
      <p:sp>
        <p:nvSpPr>
          <p:cNvPr id="48" name="Oval 47"/>
          <p:cNvSpPr/>
          <p:nvPr/>
        </p:nvSpPr>
        <p:spPr>
          <a:xfrm>
            <a:off x="6304340" y="3019719"/>
            <a:ext cx="2328175" cy="949836"/>
          </a:xfrm>
          <a:prstGeom prst="ellipse">
            <a:avLst/>
          </a:prstGeom>
          <a:solidFill>
            <a:srgbClr val="EBCD2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6360853" y="1886008"/>
            <a:ext cx="22076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/>
              <a:t>Management</a:t>
            </a:r>
          </a:p>
          <a:p>
            <a:pPr algn="ctr"/>
            <a:r>
              <a:rPr lang="en-US" sz="2800" b="1" i="1" dirty="0"/>
              <a:t> levers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540359" y="2208377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b="1" dirty="0"/>
          </a:p>
        </p:txBody>
      </p:sp>
      <p:grpSp>
        <p:nvGrpSpPr>
          <p:cNvPr id="53" name="Group 52"/>
          <p:cNvGrpSpPr/>
          <p:nvPr/>
        </p:nvGrpSpPr>
        <p:grpSpPr>
          <a:xfrm>
            <a:off x="3783285" y="2608809"/>
            <a:ext cx="2328175" cy="1578626"/>
            <a:chOff x="778576" y="4431209"/>
            <a:chExt cx="3098801" cy="1736489"/>
          </a:xfrm>
        </p:grpSpPr>
        <p:sp>
          <p:nvSpPr>
            <p:cNvPr id="54" name="Oval 53"/>
            <p:cNvSpPr/>
            <p:nvPr/>
          </p:nvSpPr>
          <p:spPr>
            <a:xfrm>
              <a:off x="778576" y="4859637"/>
              <a:ext cx="3098801" cy="1149302"/>
            </a:xfrm>
            <a:prstGeom prst="ellipse">
              <a:avLst/>
            </a:prstGeom>
            <a:solidFill>
              <a:srgbClr val="F223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385021" y="4431209"/>
              <a:ext cx="184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200" b="1" i="1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251827" y="5255726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800" b="1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197975" y="5644478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800" b="1" dirty="0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4126448" y="3030390"/>
            <a:ext cx="15969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/>
              <a:t>Social/</a:t>
            </a:r>
          </a:p>
          <a:p>
            <a:pPr algn="ctr"/>
            <a:r>
              <a:rPr lang="en-US" sz="2800" b="1" i="1" dirty="0"/>
              <a:t>economic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791247" y="2979797"/>
            <a:ext cx="13532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/>
              <a:t>Climate</a:t>
            </a:r>
          </a:p>
          <a:p>
            <a:pPr algn="ctr"/>
            <a:r>
              <a:rPr lang="en-US" sz="2800" b="1" i="1" dirty="0"/>
              <a:t>impacts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208240" y="4371089"/>
            <a:ext cx="319189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b="1" i="1" dirty="0"/>
              <a:t>Guide research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b="1" i="1" dirty="0"/>
              <a:t>Adaptable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b="1" i="1" dirty="0"/>
              <a:t>Big picture</a:t>
            </a:r>
          </a:p>
          <a:p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31001940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62ABA93-8E25-5C44-9E0E-4F9EBC7376AD}"/>
              </a:ext>
            </a:extLst>
          </p:cNvPr>
          <p:cNvGrpSpPr/>
          <p:nvPr/>
        </p:nvGrpSpPr>
        <p:grpSpPr>
          <a:xfrm rot="11780134">
            <a:off x="8962536" y="843950"/>
            <a:ext cx="2382723" cy="1744964"/>
            <a:chOff x="6894193" y="1341783"/>
            <a:chExt cx="5290076" cy="36178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465B140-48BE-6447-A706-4548BC983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4193" y="1341783"/>
              <a:ext cx="5290075" cy="3517900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1507E35-9380-1C4A-8227-B4B281400BC8}"/>
                </a:ext>
              </a:extLst>
            </p:cNvPr>
            <p:cNvSpPr/>
            <p:nvPr/>
          </p:nvSpPr>
          <p:spPr>
            <a:xfrm>
              <a:off x="11422897" y="4204066"/>
              <a:ext cx="761372" cy="7555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79213"/>
            <a:ext cx="8039595" cy="51806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Workshop participants from:</a:t>
            </a:r>
          </a:p>
          <a:p>
            <a:pPr lvl="1"/>
            <a:r>
              <a:rPr lang="en-US" sz="2000" b="1" dirty="0"/>
              <a:t>Aleut Community of St. Paul Island - Ecosystem Conservation Office </a:t>
            </a:r>
          </a:p>
          <a:p>
            <a:pPr lvl="1"/>
            <a:r>
              <a:rPr lang="en-US" sz="2000" b="1" dirty="0"/>
              <a:t>Aleutian Pribilof Islands Association</a:t>
            </a:r>
          </a:p>
          <a:p>
            <a:pPr lvl="1"/>
            <a:r>
              <a:rPr lang="en-US" sz="2000" b="1" dirty="0"/>
              <a:t>Aleutian Pribilof Islands Community Development Association</a:t>
            </a:r>
          </a:p>
          <a:p>
            <a:pPr lvl="1"/>
            <a:r>
              <a:rPr lang="en-US" sz="2000" b="1" dirty="0"/>
              <a:t>Alaska Maritime National Wildlife Refuge</a:t>
            </a:r>
          </a:p>
          <a:p>
            <a:pPr lvl="1"/>
            <a:r>
              <a:rPr lang="en-US" sz="2000" b="1" dirty="0"/>
              <a:t>Alaska Bering Sea Crabbers Association</a:t>
            </a:r>
          </a:p>
          <a:p>
            <a:pPr lvl="1"/>
            <a:r>
              <a:rPr lang="en-US" sz="2000" b="1" dirty="0"/>
              <a:t>Alaska Longline Fishermen’s Association</a:t>
            </a:r>
          </a:p>
          <a:p>
            <a:pPr lvl="1"/>
            <a:r>
              <a:rPr lang="en-US" sz="2000" b="1" dirty="0"/>
              <a:t>At Sea Processors Association</a:t>
            </a:r>
          </a:p>
          <a:p>
            <a:pPr lvl="1"/>
            <a:r>
              <a:rPr lang="en-US" sz="2000" b="1" dirty="0"/>
              <a:t>City of St. Paul </a:t>
            </a:r>
          </a:p>
          <a:p>
            <a:pPr lvl="1"/>
            <a:r>
              <a:rPr lang="en-US" sz="2000" b="1" dirty="0"/>
              <a:t>Central Bering Sea Fishermen’s Association</a:t>
            </a:r>
          </a:p>
          <a:p>
            <a:pPr lvl="1"/>
            <a:r>
              <a:rPr lang="en-US" sz="2000" b="1" dirty="0" err="1"/>
              <a:t>Tanadgusix</a:t>
            </a:r>
            <a:r>
              <a:rPr lang="en-US" sz="2000" b="1" dirty="0"/>
              <a:t> Corporation</a:t>
            </a:r>
          </a:p>
          <a:p>
            <a:pPr lvl="1"/>
            <a:r>
              <a:rPr lang="en-US" sz="2000" b="1" dirty="0"/>
              <a:t>Alaska Department of Fish and Game</a:t>
            </a:r>
          </a:p>
          <a:p>
            <a:pPr lvl="1"/>
            <a:r>
              <a:rPr lang="en-US" sz="2000" b="1" dirty="0"/>
              <a:t>University of Alaska Fairbanks</a:t>
            </a:r>
          </a:p>
          <a:p>
            <a:pPr lvl="1"/>
            <a:r>
              <a:rPr lang="en-US" sz="2000" b="1" dirty="0"/>
              <a:t>NOAA </a:t>
            </a:r>
          </a:p>
          <a:p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4FF9ED-8B06-A144-AF4C-E26B6135F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6571" y="3462292"/>
            <a:ext cx="2054348" cy="20543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D7821AA-F3CD-EA4A-933D-630F69D98656}"/>
              </a:ext>
            </a:extLst>
          </p:cNvPr>
          <p:cNvSpPr/>
          <p:nvPr/>
        </p:nvSpPr>
        <p:spPr>
          <a:xfrm>
            <a:off x="7282896" y="5701409"/>
            <a:ext cx="4561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North Pacific Research Board  (Project #1609) </a:t>
            </a:r>
          </a:p>
        </p:txBody>
      </p:sp>
    </p:spTree>
    <p:extLst>
      <p:ext uri="{BB962C8B-B14F-4D97-AF65-F5344CB8AC3E}">
        <p14:creationId xmlns:p14="http://schemas.microsoft.com/office/powerpoint/2010/main" val="11156161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A8D44-F5FC-894B-9231-B75E7A2E5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820F0-2FF5-8F4B-812B-132ED7AB4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Socioecological model in corporate management system?  Look at knock on effects in the social system/human community. Link management to local communities.  </a:t>
            </a:r>
          </a:p>
          <a:p>
            <a:r>
              <a:rPr lang="en-US" dirty="0"/>
              <a:t>Develop testable hypotheses?</a:t>
            </a:r>
          </a:p>
          <a:p>
            <a:r>
              <a:rPr lang="en-US" dirty="0"/>
              <a:t>Future directions</a:t>
            </a:r>
          </a:p>
          <a:p>
            <a:r>
              <a:rPr lang="en-US" dirty="0"/>
              <a:t>Si, se </a:t>
            </a:r>
            <a:r>
              <a:rPr lang="en-US" dirty="0" err="1"/>
              <a:t>puede</a:t>
            </a:r>
            <a:r>
              <a:rPr lang="en-US" dirty="0"/>
              <a:t>! </a:t>
            </a:r>
          </a:p>
          <a:p>
            <a:r>
              <a:rPr lang="en-US" dirty="0"/>
              <a:t>Use in other systems, used in management context.  CSIRO – </a:t>
            </a:r>
            <a:r>
              <a:rPr lang="en-US" dirty="0" err="1"/>
              <a:t>Dambacher</a:t>
            </a:r>
            <a:r>
              <a:rPr lang="en-US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652013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031499" y="1247990"/>
            <a:ext cx="5409958" cy="4338617"/>
            <a:chOff x="5797828" y="1799414"/>
            <a:chExt cx="4210446" cy="3208138"/>
          </a:xfrm>
        </p:grpSpPr>
        <p:sp>
          <p:nvSpPr>
            <p:cNvPr id="7" name="TextBox 6"/>
            <p:cNvSpPr txBox="1"/>
            <p:nvPr/>
          </p:nvSpPr>
          <p:spPr>
            <a:xfrm>
              <a:off x="8892089" y="1799414"/>
              <a:ext cx="1116185" cy="409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/>
                <a:t>Realism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97828" y="3069688"/>
              <a:ext cx="1437113" cy="409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/>
                <a:t>Generality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700005" y="4597905"/>
              <a:ext cx="1270686" cy="409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/>
                <a:t>Precision</a:t>
              </a:r>
            </a:p>
          </p:txBody>
        </p:sp>
        <p:sp>
          <p:nvSpPr>
            <p:cNvPr id="10" name="Isosceles Triangle 9"/>
            <p:cNvSpPr/>
            <p:nvPr/>
          </p:nvSpPr>
          <p:spPr>
            <a:xfrm rot="2077800">
              <a:off x="7705284" y="2172659"/>
              <a:ext cx="2253886" cy="1919235"/>
            </a:xfrm>
            <a:prstGeom prst="triangl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1" name="Oval 10"/>
            <p:cNvSpPr/>
            <p:nvPr/>
          </p:nvSpPr>
          <p:spPr>
            <a:xfrm>
              <a:off x="9252319" y="2207828"/>
              <a:ext cx="249334" cy="24397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2" name="Oval 11"/>
            <p:cNvSpPr/>
            <p:nvPr/>
          </p:nvSpPr>
          <p:spPr>
            <a:xfrm>
              <a:off x="9063276" y="4394384"/>
              <a:ext cx="249334" cy="24397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sp>
          <p:nvSpPr>
            <p:cNvPr id="13" name="Oval 12"/>
            <p:cNvSpPr/>
            <p:nvPr/>
          </p:nvSpPr>
          <p:spPr>
            <a:xfrm>
              <a:off x="7234941" y="3152527"/>
              <a:ext cx="249334" cy="24397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069568" y="835943"/>
            <a:ext cx="1937289" cy="989057"/>
            <a:chOff x="4177885" y="3470509"/>
            <a:chExt cx="1937289" cy="989057"/>
          </a:xfrm>
        </p:grpSpPr>
        <p:sp>
          <p:nvSpPr>
            <p:cNvPr id="25" name="Rounded Rectangle 24"/>
            <p:cNvSpPr/>
            <p:nvPr/>
          </p:nvSpPr>
          <p:spPr>
            <a:xfrm>
              <a:off x="4177885" y="3470509"/>
              <a:ext cx="1937289" cy="97740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77885" y="3505459"/>
              <a:ext cx="191693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Qualitative </a:t>
              </a:r>
            </a:p>
            <a:p>
              <a:pPr algn="ctr"/>
              <a:r>
                <a:rPr lang="en-US" sz="2800" b="1" dirty="0"/>
                <a:t>models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440551" y="3050519"/>
            <a:ext cx="1984006" cy="989057"/>
            <a:chOff x="4144351" y="3470509"/>
            <a:chExt cx="1984006" cy="989057"/>
          </a:xfrm>
        </p:grpSpPr>
        <p:sp>
          <p:nvSpPr>
            <p:cNvPr id="30" name="Rounded Rectangle 29"/>
            <p:cNvSpPr/>
            <p:nvPr/>
          </p:nvSpPr>
          <p:spPr>
            <a:xfrm>
              <a:off x="4177885" y="3470509"/>
              <a:ext cx="1937289" cy="97740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144351" y="3505459"/>
              <a:ext cx="198400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Mechanistic</a:t>
              </a:r>
            </a:p>
            <a:p>
              <a:pPr algn="ctr"/>
              <a:r>
                <a:rPr lang="en-US" sz="2800" b="1" dirty="0"/>
                <a:t>models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730226" y="4666916"/>
            <a:ext cx="1937289" cy="989057"/>
            <a:chOff x="4177885" y="3470509"/>
            <a:chExt cx="1937289" cy="989057"/>
          </a:xfrm>
        </p:grpSpPr>
        <p:sp>
          <p:nvSpPr>
            <p:cNvPr id="33" name="Rounded Rectangle 32"/>
            <p:cNvSpPr/>
            <p:nvPr/>
          </p:nvSpPr>
          <p:spPr>
            <a:xfrm>
              <a:off x="4177885" y="3470509"/>
              <a:ext cx="1937289" cy="97740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280285" y="3505459"/>
              <a:ext cx="171213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/>
                <a:t>Statistical </a:t>
              </a:r>
            </a:p>
            <a:p>
              <a:pPr algn="ctr"/>
              <a:r>
                <a:rPr lang="en-US" sz="2800" b="1" dirty="0"/>
                <a:t>models</a:t>
              </a:r>
            </a:p>
          </p:txBody>
        </p:sp>
      </p:grpSp>
      <p:sp>
        <p:nvSpPr>
          <p:cNvPr id="37" name="Left Brace 36"/>
          <p:cNvSpPr/>
          <p:nvPr/>
        </p:nvSpPr>
        <p:spPr>
          <a:xfrm rot="18237311">
            <a:off x="6594855" y="3161078"/>
            <a:ext cx="612949" cy="2663752"/>
          </a:xfrm>
          <a:prstGeom prst="leftBrace">
            <a:avLst>
              <a:gd name="adj1" fmla="val 46038"/>
              <a:gd name="adj2" fmla="val 50613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Left Brace 37"/>
          <p:cNvSpPr/>
          <p:nvPr/>
        </p:nvSpPr>
        <p:spPr>
          <a:xfrm rot="11140661">
            <a:off x="8697340" y="2150305"/>
            <a:ext cx="612949" cy="2663752"/>
          </a:xfrm>
          <a:prstGeom prst="leftBrace">
            <a:avLst>
              <a:gd name="adj1" fmla="val 46038"/>
              <a:gd name="adj2" fmla="val 50613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Left Brace 38"/>
          <p:cNvSpPr/>
          <p:nvPr/>
        </p:nvSpPr>
        <p:spPr>
          <a:xfrm rot="3872220">
            <a:off x="6777277" y="865386"/>
            <a:ext cx="612949" cy="2663752"/>
          </a:xfrm>
          <a:prstGeom prst="leftBrace">
            <a:avLst>
              <a:gd name="adj1" fmla="val 46038"/>
              <a:gd name="adj2" fmla="val 50613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68011" y="1580886"/>
            <a:ext cx="333877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latin typeface="Arial"/>
                <a:cs typeface="Arial" charset="0"/>
              </a:rPr>
              <a:t>Goals of mathematical modelling 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Arial"/>
                <a:cs typeface="Arial" charset="0"/>
              </a:rPr>
              <a:t>Understand</a:t>
            </a:r>
          </a:p>
          <a:p>
            <a:pPr marL="304804" indent="-304804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Arial"/>
                <a:cs typeface="Arial" charset="0"/>
              </a:rPr>
              <a:t>Predict</a:t>
            </a:r>
          </a:p>
          <a:p>
            <a:pPr marL="304804" indent="-304804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latin typeface="Arial"/>
                <a:cs typeface="Arial" charset="0"/>
              </a:rPr>
              <a:t>Intervene</a:t>
            </a:r>
            <a:endParaRPr lang="en-AU" sz="2800" b="1" dirty="0"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62150" y="6227932"/>
            <a:ext cx="21466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/>
              <a:t>Levins</a:t>
            </a:r>
            <a:r>
              <a:rPr lang="en-US" sz="2800" b="1" dirty="0"/>
              <a:t> (1968)</a:t>
            </a:r>
          </a:p>
        </p:txBody>
      </p:sp>
    </p:spTree>
    <p:extLst>
      <p:ext uri="{BB962C8B-B14F-4D97-AF65-F5344CB8AC3E}">
        <p14:creationId xmlns:p14="http://schemas.microsoft.com/office/powerpoint/2010/main" val="1944418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CD53F60C-D4FA-3141-A7DD-C111701A5026}"/>
              </a:ext>
            </a:extLst>
          </p:cNvPr>
          <p:cNvGrpSpPr/>
          <p:nvPr/>
        </p:nvGrpSpPr>
        <p:grpSpPr>
          <a:xfrm>
            <a:off x="7441756" y="2871176"/>
            <a:ext cx="1203095" cy="1181117"/>
            <a:chOff x="73272" y="3259573"/>
            <a:chExt cx="679116" cy="66671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A2844B7-84EF-CB46-BE82-F5427472DAF5}"/>
                </a:ext>
              </a:extLst>
            </p:cNvPr>
            <p:cNvSpPr/>
            <p:nvPr/>
          </p:nvSpPr>
          <p:spPr>
            <a:xfrm>
              <a:off x="73272" y="3259573"/>
              <a:ext cx="679116" cy="666710"/>
            </a:xfrm>
            <a:prstGeom prst="ellips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20CA378-9C90-B74A-91A0-1A5ADA89882D}"/>
                </a:ext>
              </a:extLst>
            </p:cNvPr>
            <p:cNvSpPr txBox="1"/>
            <p:nvPr/>
          </p:nvSpPr>
          <p:spPr>
            <a:xfrm>
              <a:off x="201073" y="3366948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AE00FA9-3F61-704B-93C6-B0C5A8B81FBA}"/>
              </a:ext>
            </a:extLst>
          </p:cNvPr>
          <p:cNvGrpSpPr/>
          <p:nvPr/>
        </p:nvGrpSpPr>
        <p:grpSpPr>
          <a:xfrm>
            <a:off x="3260208" y="2912297"/>
            <a:ext cx="1203095" cy="1181117"/>
            <a:chOff x="73272" y="3259573"/>
            <a:chExt cx="679116" cy="66671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B125FED-FFC1-0941-A608-C1092D1F251E}"/>
                </a:ext>
              </a:extLst>
            </p:cNvPr>
            <p:cNvSpPr/>
            <p:nvPr/>
          </p:nvSpPr>
          <p:spPr>
            <a:xfrm>
              <a:off x="73272" y="3259573"/>
              <a:ext cx="679116" cy="666710"/>
            </a:xfrm>
            <a:prstGeom prst="ellips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ED5E91-9B8F-3E47-8216-FF2F3576169D}"/>
                </a:ext>
              </a:extLst>
            </p:cNvPr>
            <p:cNvSpPr txBox="1"/>
            <p:nvPr/>
          </p:nvSpPr>
          <p:spPr>
            <a:xfrm>
              <a:off x="201073" y="3366948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7E1BCD7-19E8-D244-B60C-D199BE9BB54E}"/>
              </a:ext>
            </a:extLst>
          </p:cNvPr>
          <p:cNvCxnSpPr>
            <a:cxnSpLocks/>
          </p:cNvCxnSpPr>
          <p:nvPr/>
        </p:nvCxnSpPr>
        <p:spPr>
          <a:xfrm>
            <a:off x="4463303" y="3502855"/>
            <a:ext cx="867676" cy="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B41B64E9-4BA8-D046-8F91-B17FEDDDC97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81120" y="2794751"/>
            <a:ext cx="2086920" cy="126225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3D5B243-9861-BE4C-A093-5F65617C4133}"/>
              </a:ext>
            </a:extLst>
          </p:cNvPr>
          <p:cNvGrpSpPr/>
          <p:nvPr/>
        </p:nvGrpSpPr>
        <p:grpSpPr>
          <a:xfrm>
            <a:off x="5350982" y="2871177"/>
            <a:ext cx="1203095" cy="1181117"/>
            <a:chOff x="73272" y="3259573"/>
            <a:chExt cx="679116" cy="66671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879A2C2-F244-2440-B7C9-F39B05427B52}"/>
                </a:ext>
              </a:extLst>
            </p:cNvPr>
            <p:cNvSpPr/>
            <p:nvPr/>
          </p:nvSpPr>
          <p:spPr>
            <a:xfrm>
              <a:off x="73272" y="3259573"/>
              <a:ext cx="679116" cy="666710"/>
            </a:xfrm>
            <a:prstGeom prst="ellips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95B7A86-50C4-D14E-9FC9-C6B844E49ED0}"/>
                </a:ext>
              </a:extLst>
            </p:cNvPr>
            <p:cNvSpPr txBox="1"/>
            <p:nvPr/>
          </p:nvSpPr>
          <p:spPr>
            <a:xfrm>
              <a:off x="201073" y="3366948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1CF7EA3-4220-7E42-BB3F-1C2D0D97F472}"/>
              </a:ext>
            </a:extLst>
          </p:cNvPr>
          <p:cNvCxnSpPr>
            <a:cxnSpLocks/>
          </p:cNvCxnSpPr>
          <p:nvPr/>
        </p:nvCxnSpPr>
        <p:spPr>
          <a:xfrm>
            <a:off x="6554077" y="3461735"/>
            <a:ext cx="867676" cy="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DDB4AD7C-529F-3140-A390-EB02FBD854A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85774" y="3034598"/>
            <a:ext cx="1434589" cy="9365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990514A-E173-4944-AAEF-554DD1B899D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98365" y="3173106"/>
            <a:ext cx="902010" cy="5453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5A95B-E291-B04C-867D-C60839E36DD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16727" y="2166005"/>
            <a:ext cx="1434589" cy="936513"/>
          </a:xfrm>
          <a:prstGeom prst="rect">
            <a:avLst/>
          </a:prstGeom>
        </p:spPr>
      </p:pic>
      <p:sp>
        <p:nvSpPr>
          <p:cNvPr id="11" name="Plus 10">
            <a:extLst>
              <a:ext uri="{FF2B5EF4-FFF2-40B4-BE49-F238E27FC236}">
                <a16:creationId xmlns:a16="http://schemas.microsoft.com/office/drawing/2014/main" id="{1328FB95-77C3-AE4B-A685-A9CAA3A91627}"/>
              </a:ext>
            </a:extLst>
          </p:cNvPr>
          <p:cNvSpPr/>
          <p:nvPr/>
        </p:nvSpPr>
        <p:spPr>
          <a:xfrm>
            <a:off x="3073769" y="2303866"/>
            <a:ext cx="576477" cy="529828"/>
          </a:xfrm>
          <a:prstGeom prst="math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lus 25">
            <a:extLst>
              <a:ext uri="{FF2B5EF4-FFF2-40B4-BE49-F238E27FC236}">
                <a16:creationId xmlns:a16="http://schemas.microsoft.com/office/drawing/2014/main" id="{74B7E620-D620-BB40-828A-B3B6AAD064E3}"/>
              </a:ext>
            </a:extLst>
          </p:cNvPr>
          <p:cNvSpPr/>
          <p:nvPr/>
        </p:nvSpPr>
        <p:spPr>
          <a:xfrm>
            <a:off x="5452781" y="2908192"/>
            <a:ext cx="576477" cy="529828"/>
          </a:xfrm>
          <a:prstGeom prst="math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lus 26">
            <a:extLst>
              <a:ext uri="{FF2B5EF4-FFF2-40B4-BE49-F238E27FC236}">
                <a16:creationId xmlns:a16="http://schemas.microsoft.com/office/drawing/2014/main" id="{0EA3ECA2-8FD1-F44D-867D-96D49396DF8C}"/>
              </a:ext>
            </a:extLst>
          </p:cNvPr>
          <p:cNvSpPr/>
          <p:nvPr/>
        </p:nvSpPr>
        <p:spPr>
          <a:xfrm>
            <a:off x="7616078" y="2866467"/>
            <a:ext cx="576477" cy="529828"/>
          </a:xfrm>
          <a:prstGeom prst="math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22DF91-AA3A-D04D-B52C-CE475BE0453F}"/>
              </a:ext>
            </a:extLst>
          </p:cNvPr>
          <p:cNvGrpSpPr/>
          <p:nvPr/>
        </p:nvGrpSpPr>
        <p:grpSpPr>
          <a:xfrm>
            <a:off x="1129780" y="919214"/>
            <a:ext cx="3490583" cy="703776"/>
            <a:chOff x="976052" y="0"/>
            <a:chExt cx="3490583" cy="703776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BC906BD-6655-5043-8E6A-7151BD91898B}"/>
                </a:ext>
              </a:extLst>
            </p:cNvPr>
            <p:cNvCxnSpPr/>
            <p:nvPr/>
          </p:nvCxnSpPr>
          <p:spPr>
            <a:xfrm>
              <a:off x="3662776" y="200055"/>
              <a:ext cx="803859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C57A0D1-446D-F948-AD90-8D5D21C04A5B}"/>
                </a:ext>
              </a:extLst>
            </p:cNvPr>
            <p:cNvSpPr txBox="1"/>
            <p:nvPr/>
          </p:nvSpPr>
          <p:spPr>
            <a:xfrm>
              <a:off x="991668" y="0"/>
              <a:ext cx="25158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Gives a positive effect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C19B2B6-F067-4847-85F3-B530FEF7BAD2}"/>
                </a:ext>
              </a:extLst>
            </p:cNvPr>
            <p:cNvSpPr txBox="1"/>
            <p:nvPr/>
          </p:nvSpPr>
          <p:spPr>
            <a:xfrm>
              <a:off x="976052" y="303666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9391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CD53F60C-D4FA-3141-A7DD-C111701A5026}"/>
              </a:ext>
            </a:extLst>
          </p:cNvPr>
          <p:cNvGrpSpPr/>
          <p:nvPr/>
        </p:nvGrpSpPr>
        <p:grpSpPr>
          <a:xfrm>
            <a:off x="7441756" y="2871176"/>
            <a:ext cx="1203095" cy="1181117"/>
            <a:chOff x="73272" y="3259573"/>
            <a:chExt cx="679116" cy="66671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A2844B7-84EF-CB46-BE82-F5427472DAF5}"/>
                </a:ext>
              </a:extLst>
            </p:cNvPr>
            <p:cNvSpPr/>
            <p:nvPr/>
          </p:nvSpPr>
          <p:spPr>
            <a:xfrm>
              <a:off x="73272" y="3259573"/>
              <a:ext cx="679116" cy="666710"/>
            </a:xfrm>
            <a:prstGeom prst="ellips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20CA378-9C90-B74A-91A0-1A5ADA89882D}"/>
                </a:ext>
              </a:extLst>
            </p:cNvPr>
            <p:cNvSpPr txBox="1"/>
            <p:nvPr/>
          </p:nvSpPr>
          <p:spPr>
            <a:xfrm>
              <a:off x="201073" y="3366948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AE00FA9-3F61-704B-93C6-B0C5A8B81FBA}"/>
              </a:ext>
            </a:extLst>
          </p:cNvPr>
          <p:cNvGrpSpPr/>
          <p:nvPr/>
        </p:nvGrpSpPr>
        <p:grpSpPr>
          <a:xfrm>
            <a:off x="3260208" y="2912297"/>
            <a:ext cx="1203095" cy="1181117"/>
            <a:chOff x="73272" y="3259573"/>
            <a:chExt cx="679116" cy="66671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B125FED-FFC1-0941-A608-C1092D1F251E}"/>
                </a:ext>
              </a:extLst>
            </p:cNvPr>
            <p:cNvSpPr/>
            <p:nvPr/>
          </p:nvSpPr>
          <p:spPr>
            <a:xfrm>
              <a:off x="73272" y="3259573"/>
              <a:ext cx="679116" cy="666710"/>
            </a:xfrm>
            <a:prstGeom prst="ellips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ED5E91-9B8F-3E47-8216-FF2F3576169D}"/>
                </a:ext>
              </a:extLst>
            </p:cNvPr>
            <p:cNvSpPr txBox="1"/>
            <p:nvPr/>
          </p:nvSpPr>
          <p:spPr>
            <a:xfrm>
              <a:off x="201073" y="3366948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7E1BCD7-19E8-D244-B60C-D199BE9BB54E}"/>
              </a:ext>
            </a:extLst>
          </p:cNvPr>
          <p:cNvCxnSpPr>
            <a:cxnSpLocks/>
          </p:cNvCxnSpPr>
          <p:nvPr/>
        </p:nvCxnSpPr>
        <p:spPr>
          <a:xfrm>
            <a:off x="4463303" y="3502855"/>
            <a:ext cx="867676" cy="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B41B64E9-4BA8-D046-8F91-B17FEDDDC97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81120" y="2794751"/>
            <a:ext cx="2086920" cy="126225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3D5B243-9861-BE4C-A093-5F65617C4133}"/>
              </a:ext>
            </a:extLst>
          </p:cNvPr>
          <p:cNvGrpSpPr/>
          <p:nvPr/>
        </p:nvGrpSpPr>
        <p:grpSpPr>
          <a:xfrm>
            <a:off x="5350982" y="2871177"/>
            <a:ext cx="1203095" cy="1181117"/>
            <a:chOff x="73272" y="3259573"/>
            <a:chExt cx="679116" cy="66671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879A2C2-F244-2440-B7C9-F39B05427B52}"/>
                </a:ext>
              </a:extLst>
            </p:cNvPr>
            <p:cNvSpPr/>
            <p:nvPr/>
          </p:nvSpPr>
          <p:spPr>
            <a:xfrm>
              <a:off x="73272" y="3259573"/>
              <a:ext cx="679116" cy="666710"/>
            </a:xfrm>
            <a:prstGeom prst="ellips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95B7A86-50C4-D14E-9FC9-C6B844E49ED0}"/>
                </a:ext>
              </a:extLst>
            </p:cNvPr>
            <p:cNvSpPr txBox="1"/>
            <p:nvPr/>
          </p:nvSpPr>
          <p:spPr>
            <a:xfrm>
              <a:off x="201073" y="3366948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1CF7EA3-4220-7E42-BB3F-1C2D0D97F472}"/>
              </a:ext>
            </a:extLst>
          </p:cNvPr>
          <p:cNvCxnSpPr>
            <a:cxnSpLocks/>
          </p:cNvCxnSpPr>
          <p:nvPr/>
        </p:nvCxnSpPr>
        <p:spPr>
          <a:xfrm>
            <a:off x="6554077" y="3461735"/>
            <a:ext cx="867676" cy="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DDB4AD7C-529F-3140-A390-EB02FBD854A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85774" y="3034598"/>
            <a:ext cx="1434589" cy="9365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990514A-E173-4944-AAEF-554DD1B899D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98365" y="3173106"/>
            <a:ext cx="902010" cy="54530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68B863F-4906-E844-A708-EB1C70BAF746}"/>
              </a:ext>
            </a:extLst>
          </p:cNvPr>
          <p:cNvCxnSpPr>
            <a:cxnSpLocks/>
          </p:cNvCxnSpPr>
          <p:nvPr/>
        </p:nvCxnSpPr>
        <p:spPr>
          <a:xfrm>
            <a:off x="4483306" y="3224548"/>
            <a:ext cx="867676" cy="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1E1F361-DBAF-3140-B0BC-695BD7836ED6}"/>
              </a:ext>
            </a:extLst>
          </p:cNvPr>
          <p:cNvCxnSpPr>
            <a:cxnSpLocks/>
          </p:cNvCxnSpPr>
          <p:nvPr/>
        </p:nvCxnSpPr>
        <p:spPr>
          <a:xfrm>
            <a:off x="6574080" y="3173106"/>
            <a:ext cx="867676" cy="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c 12">
            <a:extLst>
              <a:ext uri="{FF2B5EF4-FFF2-40B4-BE49-F238E27FC236}">
                <a16:creationId xmlns:a16="http://schemas.microsoft.com/office/drawing/2014/main" id="{A96D18AD-400D-E64F-A1C0-7AC8ECB6003A}"/>
              </a:ext>
            </a:extLst>
          </p:cNvPr>
          <p:cNvSpPr/>
          <p:nvPr/>
        </p:nvSpPr>
        <p:spPr>
          <a:xfrm>
            <a:off x="4112000" y="2277035"/>
            <a:ext cx="3955141" cy="1694076"/>
          </a:xfrm>
          <a:prstGeom prst="arc">
            <a:avLst>
              <a:gd name="adj1" fmla="val 11101227"/>
              <a:gd name="adj2" fmla="val 21083710"/>
            </a:avLst>
          </a:prstGeom>
          <a:ln w="50800">
            <a:solidFill>
              <a:schemeClr val="tx1">
                <a:lumMod val="95000"/>
                <a:lumOff val="5000"/>
              </a:schemeClr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647CC59-A8B1-0740-97E5-FAC4556ACD7C}"/>
              </a:ext>
            </a:extLst>
          </p:cNvPr>
          <p:cNvGrpSpPr/>
          <p:nvPr/>
        </p:nvGrpSpPr>
        <p:grpSpPr>
          <a:xfrm>
            <a:off x="5426222" y="4557238"/>
            <a:ext cx="1203095" cy="1181117"/>
            <a:chOff x="73272" y="3259573"/>
            <a:chExt cx="679116" cy="66671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D0578B0-1E4B-7F49-B836-B6DFF4D9FA46}"/>
                </a:ext>
              </a:extLst>
            </p:cNvPr>
            <p:cNvSpPr/>
            <p:nvPr/>
          </p:nvSpPr>
          <p:spPr>
            <a:xfrm>
              <a:off x="73272" y="3259573"/>
              <a:ext cx="679116" cy="666710"/>
            </a:xfrm>
            <a:prstGeom prst="ellips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31F9CC7-A5BF-F644-AD47-49162A347343}"/>
                </a:ext>
              </a:extLst>
            </p:cNvPr>
            <p:cNvSpPr txBox="1"/>
            <p:nvPr/>
          </p:nvSpPr>
          <p:spPr>
            <a:xfrm>
              <a:off x="201073" y="3366948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1D52476C-DDE4-BB47-B127-6707C55E563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891422">
            <a:off x="5458266" y="4727787"/>
            <a:ext cx="1139005" cy="840015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1F4EA5F-02E8-E84B-BF69-C68FDEA72A8F}"/>
              </a:ext>
            </a:extLst>
          </p:cNvPr>
          <p:cNvCxnSpPr>
            <a:cxnSpLocks/>
          </p:cNvCxnSpPr>
          <p:nvPr/>
        </p:nvCxnSpPr>
        <p:spPr>
          <a:xfrm flipV="1">
            <a:off x="6613444" y="3971111"/>
            <a:ext cx="1054719" cy="776348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7D83DA4-F9AA-9442-98FC-B72906183F84}"/>
              </a:ext>
            </a:extLst>
          </p:cNvPr>
          <p:cNvCxnSpPr>
            <a:cxnSpLocks/>
          </p:cNvCxnSpPr>
          <p:nvPr/>
        </p:nvCxnSpPr>
        <p:spPr>
          <a:xfrm>
            <a:off x="4112000" y="4052293"/>
            <a:ext cx="1465389" cy="695166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C268444C-39A8-9A4A-B0B6-FD0A1FC6935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16727" y="2166005"/>
            <a:ext cx="1434589" cy="936513"/>
          </a:xfrm>
          <a:prstGeom prst="rect">
            <a:avLst/>
          </a:prstGeom>
        </p:spPr>
      </p:pic>
      <p:sp>
        <p:nvSpPr>
          <p:cNvPr id="45" name="Plus 44">
            <a:extLst>
              <a:ext uri="{FF2B5EF4-FFF2-40B4-BE49-F238E27FC236}">
                <a16:creationId xmlns:a16="http://schemas.microsoft.com/office/drawing/2014/main" id="{8F530A25-0F6B-6542-A244-50D07EF90DCE}"/>
              </a:ext>
            </a:extLst>
          </p:cNvPr>
          <p:cNvSpPr/>
          <p:nvPr/>
        </p:nvSpPr>
        <p:spPr>
          <a:xfrm>
            <a:off x="3073769" y="2303866"/>
            <a:ext cx="576477" cy="529828"/>
          </a:xfrm>
          <a:prstGeom prst="math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9A861B-82E4-1B49-8BA9-60163F366089}"/>
              </a:ext>
            </a:extLst>
          </p:cNvPr>
          <p:cNvSpPr txBox="1"/>
          <p:nvPr/>
        </p:nvSpPr>
        <p:spPr>
          <a:xfrm>
            <a:off x="5711825" y="2066275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C000"/>
                </a:solidFill>
              </a:rPr>
              <a:t>?</a:t>
            </a:r>
            <a:endParaRPr lang="en-US" sz="1400" b="1" dirty="0">
              <a:solidFill>
                <a:srgbClr val="FFC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B55E228-4868-274D-BE4D-29B763690218}"/>
              </a:ext>
            </a:extLst>
          </p:cNvPr>
          <p:cNvSpPr txBox="1"/>
          <p:nvPr/>
        </p:nvSpPr>
        <p:spPr>
          <a:xfrm>
            <a:off x="7947734" y="2090789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C000"/>
                </a:solidFill>
              </a:rPr>
              <a:t>?</a:t>
            </a:r>
            <a:endParaRPr lang="en-US" sz="1400" b="1" dirty="0">
              <a:solidFill>
                <a:srgbClr val="FFC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513A4E4-3308-D241-9D21-73551556FB37}"/>
              </a:ext>
            </a:extLst>
          </p:cNvPr>
          <p:cNvSpPr txBox="1"/>
          <p:nvPr/>
        </p:nvSpPr>
        <p:spPr>
          <a:xfrm>
            <a:off x="6585457" y="5037631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C000"/>
                </a:solidFill>
              </a:rPr>
              <a:t>?</a:t>
            </a:r>
            <a:endParaRPr lang="en-US" sz="1400" b="1" dirty="0">
              <a:solidFill>
                <a:srgbClr val="FFC000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78E1D94-5B7E-344F-8764-D7F4D643BC8E}"/>
              </a:ext>
            </a:extLst>
          </p:cNvPr>
          <p:cNvGrpSpPr/>
          <p:nvPr/>
        </p:nvGrpSpPr>
        <p:grpSpPr>
          <a:xfrm>
            <a:off x="1129780" y="919214"/>
            <a:ext cx="3490583" cy="703776"/>
            <a:chOff x="976052" y="0"/>
            <a:chExt cx="3490583" cy="703776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899ECD4-E9C4-724F-A561-D16DD8EA078F}"/>
                </a:ext>
              </a:extLst>
            </p:cNvPr>
            <p:cNvCxnSpPr/>
            <p:nvPr/>
          </p:nvCxnSpPr>
          <p:spPr>
            <a:xfrm>
              <a:off x="3662776" y="200055"/>
              <a:ext cx="803859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749D938-9275-C542-A898-87ECFF8706C2}"/>
                </a:ext>
              </a:extLst>
            </p:cNvPr>
            <p:cNvSpPr txBox="1"/>
            <p:nvPr/>
          </p:nvSpPr>
          <p:spPr>
            <a:xfrm>
              <a:off x="991668" y="0"/>
              <a:ext cx="25158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Gives a positive effect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FDDAE52-018C-6B4E-AC69-AF1936C6D295}"/>
                </a:ext>
              </a:extLst>
            </p:cNvPr>
            <p:cNvCxnSpPr/>
            <p:nvPr/>
          </p:nvCxnSpPr>
          <p:spPr>
            <a:xfrm>
              <a:off x="3661712" y="503721"/>
              <a:ext cx="66434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9608E1B-C195-3C43-A6BC-5AA9ECE42448}"/>
                </a:ext>
              </a:extLst>
            </p:cNvPr>
            <p:cNvSpPr txBox="1"/>
            <p:nvPr/>
          </p:nvSpPr>
          <p:spPr>
            <a:xfrm>
              <a:off x="976052" y="303666"/>
              <a:ext cx="25845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Gives </a:t>
              </a:r>
              <a:r>
                <a:rPr lang="en-US" sz="2000" b="1"/>
                <a:t>a negative </a:t>
              </a:r>
              <a:r>
                <a:rPr lang="en-US" sz="2000" b="1" dirty="0"/>
                <a:t>effect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0012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30B3108-B2C9-4247-9777-332315FD5286}"/>
                  </a:ext>
                </a:extLst>
              </p:cNvPr>
              <p:cNvSpPr txBox="1"/>
              <p:nvPr/>
            </p:nvSpPr>
            <p:spPr>
              <a:xfrm>
                <a:off x="833915" y="1367895"/>
                <a:ext cx="4497064" cy="8184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𝐝</m:t>
                          </m:r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𝐝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d>
                        <m:d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𝐛𝐢𝐫𝐭𝐡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− </m:t>
                          </m:r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30B3108-B2C9-4247-9777-332315FD5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915" y="1367895"/>
                <a:ext cx="4497064" cy="818429"/>
              </a:xfrm>
              <a:prstGeom prst="rect">
                <a:avLst/>
              </a:prstGeom>
              <a:blipFill>
                <a:blip r:embed="rId3"/>
                <a:stretch>
                  <a:fillRect l="-1408" t="-1563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33319D5-51D8-2E43-8200-C8A1EF454B3C}"/>
                  </a:ext>
                </a:extLst>
              </p:cNvPr>
              <p:cNvSpPr txBox="1"/>
              <p:nvPr/>
            </p:nvSpPr>
            <p:spPr>
              <a:xfrm>
                <a:off x="6400375" y="1311773"/>
                <a:ext cx="4522713" cy="8184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𝐝</m:t>
                          </m:r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𝐝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d>
                        <m:d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𝐝𝐞𝐚𝐭𝐡</m:t>
                          </m:r>
                        </m:e>
                      </m:d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33319D5-51D8-2E43-8200-C8A1EF454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375" y="1311773"/>
                <a:ext cx="4522713" cy="818429"/>
              </a:xfrm>
              <a:prstGeom prst="rect">
                <a:avLst/>
              </a:prstGeom>
              <a:blipFill>
                <a:blip r:embed="rId4"/>
                <a:stretch>
                  <a:fillRect l="-1404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30E5999F-9F7A-7546-AC40-5BD2339259E8}"/>
              </a:ext>
            </a:extLst>
          </p:cNvPr>
          <p:cNvGrpSpPr/>
          <p:nvPr/>
        </p:nvGrpSpPr>
        <p:grpSpPr>
          <a:xfrm>
            <a:off x="3260208" y="2912297"/>
            <a:ext cx="1203095" cy="1181117"/>
            <a:chOff x="73272" y="3259573"/>
            <a:chExt cx="679116" cy="66671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6E9B70F-7C06-7041-AA9A-656C282510C6}"/>
                </a:ext>
              </a:extLst>
            </p:cNvPr>
            <p:cNvSpPr/>
            <p:nvPr/>
          </p:nvSpPr>
          <p:spPr>
            <a:xfrm>
              <a:off x="73272" y="3259573"/>
              <a:ext cx="679116" cy="666710"/>
            </a:xfrm>
            <a:prstGeom prst="ellips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A85C1ED-5881-8E4D-99E9-8E569351546E}"/>
                </a:ext>
              </a:extLst>
            </p:cNvPr>
            <p:cNvSpPr txBox="1"/>
            <p:nvPr/>
          </p:nvSpPr>
          <p:spPr>
            <a:xfrm>
              <a:off x="201073" y="3366948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5C4A19F-9D35-B84A-9136-8A39A1FF6DBF}"/>
              </a:ext>
            </a:extLst>
          </p:cNvPr>
          <p:cNvGrpSpPr/>
          <p:nvPr/>
        </p:nvGrpSpPr>
        <p:grpSpPr>
          <a:xfrm>
            <a:off x="5350982" y="2871177"/>
            <a:ext cx="1203095" cy="1181117"/>
            <a:chOff x="73272" y="3259573"/>
            <a:chExt cx="679116" cy="66671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89E72AA-99F1-A04D-9015-5FDDCCB843C6}"/>
                </a:ext>
              </a:extLst>
            </p:cNvPr>
            <p:cNvSpPr/>
            <p:nvPr/>
          </p:nvSpPr>
          <p:spPr>
            <a:xfrm>
              <a:off x="73272" y="3259573"/>
              <a:ext cx="679116" cy="666710"/>
            </a:xfrm>
            <a:prstGeom prst="ellips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24EF322-5F6B-264D-8065-E00B6897136A}"/>
                </a:ext>
              </a:extLst>
            </p:cNvPr>
            <p:cNvSpPr txBox="1"/>
            <p:nvPr/>
          </p:nvSpPr>
          <p:spPr>
            <a:xfrm>
              <a:off x="201073" y="3366948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3DDC9924-557D-8440-96EF-03A55434CE6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85774" y="3034598"/>
            <a:ext cx="1434589" cy="93651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3D8E16E-4FE4-DF4D-B7A5-79897A4832B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98365" y="3173106"/>
            <a:ext cx="902010" cy="545305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1EE0F68-A6F2-004E-B555-2144988F6A97}"/>
              </a:ext>
            </a:extLst>
          </p:cNvPr>
          <p:cNvCxnSpPr>
            <a:cxnSpLocks/>
          </p:cNvCxnSpPr>
          <p:nvPr/>
        </p:nvCxnSpPr>
        <p:spPr>
          <a:xfrm>
            <a:off x="4463303" y="3502855"/>
            <a:ext cx="867676" cy="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F76C745-D810-294E-8427-A1573014F7C7}"/>
              </a:ext>
            </a:extLst>
          </p:cNvPr>
          <p:cNvCxnSpPr>
            <a:cxnSpLocks/>
          </p:cNvCxnSpPr>
          <p:nvPr/>
        </p:nvCxnSpPr>
        <p:spPr>
          <a:xfrm>
            <a:off x="4483306" y="3224548"/>
            <a:ext cx="867676" cy="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B952C15-7D33-844C-9317-B07809EBB8A0}"/>
                  </a:ext>
                </a:extLst>
              </p:cNvPr>
              <p:cNvSpPr/>
              <p:nvPr/>
            </p:nvSpPr>
            <p:spPr>
              <a:xfrm>
                <a:off x="4469887" y="2617794"/>
                <a:ext cx="919291" cy="542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ea typeface="Cambria Math" panose="02040503050406030204" pitchFamily="18" charset="0"/>
                  </a:rPr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B952C15-7D33-844C-9317-B07809EBB8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9887" y="2617794"/>
                <a:ext cx="919291" cy="542136"/>
              </a:xfrm>
              <a:prstGeom prst="rect">
                <a:avLst/>
              </a:prstGeom>
              <a:blipFill>
                <a:blip r:embed="rId7"/>
                <a:stretch>
                  <a:fillRect l="-13699" t="-6818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6CAEE40-11CA-4F48-81A3-91FE16100518}"/>
                  </a:ext>
                </a:extLst>
              </p:cNvPr>
              <p:cNvSpPr/>
              <p:nvPr/>
            </p:nvSpPr>
            <p:spPr>
              <a:xfrm>
                <a:off x="4389730" y="3528566"/>
                <a:ext cx="1158138" cy="542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6CAEE40-11CA-4F48-81A3-91FE161005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730" y="3528566"/>
                <a:ext cx="1158138" cy="5421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5A2FA70F-BE66-B54C-89FA-7A89D1821EAA}"/>
              </a:ext>
            </a:extLst>
          </p:cNvPr>
          <p:cNvGrpSpPr/>
          <p:nvPr/>
        </p:nvGrpSpPr>
        <p:grpSpPr>
          <a:xfrm>
            <a:off x="8160259" y="2575215"/>
            <a:ext cx="3077958" cy="1567627"/>
            <a:chOff x="4038410" y="4720177"/>
            <a:chExt cx="3077958" cy="15676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5E8B6275-65E3-A743-A9D4-0EC49E7AC2BA}"/>
                    </a:ext>
                  </a:extLst>
                </p:cNvPr>
                <p:cNvSpPr txBox="1"/>
                <p:nvPr/>
              </p:nvSpPr>
              <p:spPr>
                <a:xfrm>
                  <a:off x="4269715" y="5295032"/>
                  <a:ext cx="2546018" cy="9927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1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1" i="1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  <m:e>
                                  <m:r>
                                    <a:rPr lang="en-US" sz="32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32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𝜶</m:t>
                                      </m:r>
                                    </m:e>
                                    <m:sub>
                                      <m:r>
                                        <a:rPr lang="en-US" sz="32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</m:t>
                                      </m:r>
                                      <m:r>
                                        <a:rPr lang="en-US" sz="32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32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32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𝜶</m:t>
                                      </m:r>
                                    </m:e>
                                    <m:sub>
                                      <m:r>
                                        <a:rPr lang="en-US" sz="32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en-US" sz="32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32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3200" b="1" i="1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5E8B6275-65E3-A743-A9D4-0EC49E7AC2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9715" y="5295032"/>
                  <a:ext cx="2546018" cy="992772"/>
                </a:xfrm>
                <a:prstGeom prst="rect">
                  <a:avLst/>
                </a:prstGeom>
                <a:blipFill>
                  <a:blip r:embed="rId9"/>
                  <a:stretch>
                    <a:fillRect t="-1266" b="-50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00B3C5-A50F-7947-99A0-8399CA4902ED}"/>
                </a:ext>
              </a:extLst>
            </p:cNvPr>
            <p:cNvSpPr txBox="1"/>
            <p:nvPr/>
          </p:nvSpPr>
          <p:spPr>
            <a:xfrm>
              <a:off x="4038410" y="4720177"/>
              <a:ext cx="30779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u="sng" dirty="0"/>
                <a:t>Community Matrix 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8400AAE-96D0-834E-911D-44942B4CCE6E}"/>
              </a:ext>
            </a:extLst>
          </p:cNvPr>
          <p:cNvSpPr/>
          <p:nvPr/>
        </p:nvSpPr>
        <p:spPr>
          <a:xfrm>
            <a:off x="370752" y="3126217"/>
            <a:ext cx="23937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/>
              <a:t>Signed digraph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A7876A7C-68BD-3147-A9D9-95B3FBF075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0195" y="465336"/>
            <a:ext cx="1434589" cy="93651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2017624-8C2A-3C42-B1AF-EACAEE3875C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94515" y="696195"/>
            <a:ext cx="902010" cy="545305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F44FCB7-B0BC-9F41-9BE5-3E17C6267F1E}"/>
              </a:ext>
            </a:extLst>
          </p:cNvPr>
          <p:cNvCxnSpPr/>
          <p:nvPr/>
        </p:nvCxnSpPr>
        <p:spPr>
          <a:xfrm flipH="1">
            <a:off x="-1779373" y="2285180"/>
            <a:ext cx="14506832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riangle 19">
            <a:extLst>
              <a:ext uri="{FF2B5EF4-FFF2-40B4-BE49-F238E27FC236}">
                <a16:creationId xmlns:a16="http://schemas.microsoft.com/office/drawing/2014/main" id="{82B55056-6F85-544D-BAAD-37C448A3BCF4}"/>
              </a:ext>
            </a:extLst>
          </p:cNvPr>
          <p:cNvSpPr/>
          <p:nvPr/>
        </p:nvSpPr>
        <p:spPr>
          <a:xfrm rot="5400000">
            <a:off x="6620443" y="3175099"/>
            <a:ext cx="1642624" cy="52801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354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884523" y="1948961"/>
            <a:ext cx="5260242" cy="1747158"/>
            <a:chOff x="4194770" y="1948961"/>
            <a:chExt cx="5260242" cy="174715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r="5639" b="22401"/>
            <a:stretch/>
          </p:blipFill>
          <p:spPr>
            <a:xfrm>
              <a:off x="4194770" y="1948961"/>
              <a:ext cx="2832726" cy="1747158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7109498" y="2405610"/>
              <a:ext cx="23455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/>
                <a:t>AMSS 2017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7109498" y="1948961"/>
            <a:ext cx="2394176" cy="1166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109141" y="308787"/>
            <a:ext cx="6180336" cy="933361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 typeface="Arial" charset="0"/>
              <a:buChar char="•"/>
            </a:pPr>
            <a:endParaRPr lang="en-US" sz="3600"/>
          </a:p>
        </p:txBody>
      </p:sp>
      <p:sp>
        <p:nvSpPr>
          <p:cNvPr id="5" name="TextBox 4"/>
          <p:cNvSpPr txBox="1"/>
          <p:nvPr/>
        </p:nvSpPr>
        <p:spPr>
          <a:xfrm>
            <a:off x="3538438" y="410385"/>
            <a:ext cx="5507267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Stakeholder workshops</a:t>
            </a:r>
          </a:p>
        </p:txBody>
      </p:sp>
      <p:sp>
        <p:nvSpPr>
          <p:cNvPr id="21" name="Oval 20"/>
          <p:cNvSpPr/>
          <p:nvPr/>
        </p:nvSpPr>
        <p:spPr>
          <a:xfrm>
            <a:off x="379017" y="4410230"/>
            <a:ext cx="2560993" cy="1149302"/>
          </a:xfrm>
          <a:prstGeom prst="ellipse">
            <a:avLst/>
          </a:prstGeom>
          <a:solidFill>
            <a:srgbClr val="EBCD2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79017" y="3055601"/>
            <a:ext cx="2560993" cy="1149302"/>
          </a:xfrm>
          <a:prstGeom prst="ellipse">
            <a:avLst/>
          </a:prstGeom>
          <a:solidFill>
            <a:srgbClr val="E77E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012282" y="4548976"/>
            <a:ext cx="13597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/>
              <a:t>Climate </a:t>
            </a:r>
          </a:p>
          <a:p>
            <a:r>
              <a:rPr lang="en-US" sz="2400" b="1" i="1" dirty="0"/>
              <a:t>impacts</a:t>
            </a:r>
          </a:p>
        </p:txBody>
      </p:sp>
      <p:sp>
        <p:nvSpPr>
          <p:cNvPr id="28" name="Oval 27"/>
          <p:cNvSpPr/>
          <p:nvPr/>
        </p:nvSpPr>
        <p:spPr>
          <a:xfrm>
            <a:off x="379018" y="1700972"/>
            <a:ext cx="2560993" cy="1149302"/>
          </a:xfrm>
          <a:prstGeom prst="ellipse">
            <a:avLst/>
          </a:prstGeom>
          <a:solidFill>
            <a:srgbClr val="9FBE9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24025" y="3266563"/>
            <a:ext cx="19362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/>
              <a:t>Management levers</a:t>
            </a:r>
            <a:endParaRPr lang="en-US" sz="2400" b="1" i="1" dirty="0"/>
          </a:p>
        </p:txBody>
      </p:sp>
      <p:sp>
        <p:nvSpPr>
          <p:cNvPr id="30" name="Rectangle 29"/>
          <p:cNvSpPr/>
          <p:nvPr/>
        </p:nvSpPr>
        <p:spPr>
          <a:xfrm>
            <a:off x="724024" y="1860124"/>
            <a:ext cx="19362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/>
              <a:t>Ecological </a:t>
            </a:r>
          </a:p>
          <a:p>
            <a:pPr algn="ctr"/>
            <a:r>
              <a:rPr lang="en-US" sz="2400" b="1" i="1" dirty="0"/>
              <a:t>interactions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5052746" y="2415573"/>
            <a:ext cx="4450928" cy="2045153"/>
            <a:chOff x="5052746" y="2415573"/>
            <a:chExt cx="4450928" cy="204515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746" y="2415573"/>
              <a:ext cx="2726871" cy="2045153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886693" y="3114983"/>
              <a:ext cx="16169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St. Paul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249623" y="3051941"/>
            <a:ext cx="4891120" cy="2008414"/>
            <a:chOff x="5761409" y="3055601"/>
            <a:chExt cx="4891120" cy="200841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" b="1042"/>
            <a:stretch/>
          </p:blipFill>
          <p:spPr>
            <a:xfrm>
              <a:off x="5761409" y="3055601"/>
              <a:ext cx="3284296" cy="2008414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9132176" y="3881737"/>
              <a:ext cx="15203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Seattle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11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630EB24C-DCBD-2E49-8CF9-6BB0AA143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2255" r="51133" b="54710"/>
          <a:stretch/>
        </p:blipFill>
        <p:spPr>
          <a:xfrm>
            <a:off x="611944" y="1364567"/>
            <a:ext cx="6788532" cy="2069747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6FB5FF-3CA5-1943-A06C-28AD59907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891422">
            <a:off x="2493513" y="2698630"/>
            <a:ext cx="777955" cy="5737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885EA2-86CF-4647-88B2-77A80E7975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891422">
            <a:off x="4329160" y="2798061"/>
            <a:ext cx="399214" cy="2944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74A5CC-A12E-7C42-9D7D-7C6D4C7993C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57659">
            <a:off x="5779271" y="2736384"/>
            <a:ext cx="412469" cy="417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509673-370A-DF41-8DF7-3C3FC4C0FFF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891422">
            <a:off x="367061" y="2525265"/>
            <a:ext cx="1139005" cy="840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3F22C6-2FD0-624A-9EDB-C32EF216106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57659">
            <a:off x="5879098" y="2546615"/>
            <a:ext cx="412469" cy="4177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E47977-27F8-994A-901B-B3A9823A89B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57659">
            <a:off x="5931671" y="2888784"/>
            <a:ext cx="412469" cy="41777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A2DC598-009C-F044-81C8-5621792635D2}"/>
              </a:ext>
            </a:extLst>
          </p:cNvPr>
          <p:cNvGrpSpPr/>
          <p:nvPr/>
        </p:nvGrpSpPr>
        <p:grpSpPr>
          <a:xfrm>
            <a:off x="138873" y="18085"/>
            <a:ext cx="3490583" cy="703776"/>
            <a:chOff x="976052" y="0"/>
            <a:chExt cx="3490583" cy="703776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4F0875A-FAA4-2548-B1D7-BFD408934D43}"/>
                </a:ext>
              </a:extLst>
            </p:cNvPr>
            <p:cNvCxnSpPr/>
            <p:nvPr/>
          </p:nvCxnSpPr>
          <p:spPr>
            <a:xfrm>
              <a:off x="3662776" y="200055"/>
              <a:ext cx="803859" cy="0"/>
            </a:xfrm>
            <a:prstGeom prst="straightConnector1">
              <a:avLst/>
            </a:prstGeom>
            <a:ln w="571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C5F82E-B297-D346-AEC2-62FD802FAA36}"/>
                </a:ext>
              </a:extLst>
            </p:cNvPr>
            <p:cNvSpPr txBox="1"/>
            <p:nvPr/>
          </p:nvSpPr>
          <p:spPr>
            <a:xfrm>
              <a:off x="991668" y="0"/>
              <a:ext cx="25158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Gives a positive effect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EB26DCF-7AA5-654D-B3A4-198FFB05A0AD}"/>
                </a:ext>
              </a:extLst>
            </p:cNvPr>
            <p:cNvCxnSpPr/>
            <p:nvPr/>
          </p:nvCxnSpPr>
          <p:spPr>
            <a:xfrm>
              <a:off x="3661712" y="503721"/>
              <a:ext cx="664346" cy="0"/>
            </a:xfrm>
            <a:prstGeom prst="straightConnector1">
              <a:avLst/>
            </a:prstGeom>
            <a:ln w="57150"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3B83074-F126-0A44-9253-ABFA9E55347C}"/>
                </a:ext>
              </a:extLst>
            </p:cNvPr>
            <p:cNvSpPr txBox="1"/>
            <p:nvPr/>
          </p:nvSpPr>
          <p:spPr>
            <a:xfrm>
              <a:off x="976052" y="303666"/>
              <a:ext cx="25845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Gives </a:t>
              </a:r>
              <a:r>
                <a:rPr lang="en-US" sz="2000" b="1"/>
                <a:t>a negative </a:t>
              </a:r>
              <a:r>
                <a:rPr lang="en-US" sz="2000" b="1" dirty="0"/>
                <a:t>effect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3733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2074</TotalTime>
  <Words>824</Words>
  <Application>Microsoft Macintosh PowerPoint</Application>
  <PresentationFormat>Widescreen</PresentationFormat>
  <Paragraphs>332</Paragraphs>
  <Slides>32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Reum</dc:creator>
  <cp:lastModifiedBy>Jon Reum</cp:lastModifiedBy>
  <cp:revision>81</cp:revision>
  <dcterms:created xsi:type="dcterms:W3CDTF">2019-04-19T19:21:33Z</dcterms:created>
  <dcterms:modified xsi:type="dcterms:W3CDTF">2019-05-02T16:10:56Z</dcterms:modified>
</cp:coreProperties>
</file>